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Lst>
  <p:notesMasterIdLst>
    <p:notesMasterId r:id="rId28"/>
  </p:notesMasterIdLst>
  <p:handoutMasterIdLst>
    <p:handoutMasterId r:id="rId29"/>
  </p:handoutMasterIdLst>
  <p:sldIdLst>
    <p:sldId id="259" r:id="rId3"/>
    <p:sldId id="284" r:id="rId4"/>
    <p:sldId id="325" r:id="rId5"/>
    <p:sldId id="326" r:id="rId6"/>
    <p:sldId id="327" r:id="rId7"/>
    <p:sldId id="328" r:id="rId8"/>
    <p:sldId id="297" r:id="rId9"/>
    <p:sldId id="322" r:id="rId10"/>
    <p:sldId id="299" r:id="rId11"/>
    <p:sldId id="300" r:id="rId12"/>
    <p:sldId id="319" r:id="rId13"/>
    <p:sldId id="320" r:id="rId14"/>
    <p:sldId id="323" r:id="rId15"/>
    <p:sldId id="303" r:id="rId16"/>
    <p:sldId id="305" r:id="rId17"/>
    <p:sldId id="330" r:id="rId18"/>
    <p:sldId id="331" r:id="rId19"/>
    <p:sldId id="332" r:id="rId20"/>
    <p:sldId id="334" r:id="rId21"/>
    <p:sldId id="335" r:id="rId22"/>
    <p:sldId id="336" r:id="rId23"/>
    <p:sldId id="341" r:id="rId24"/>
    <p:sldId id="321" r:id="rId25"/>
    <p:sldId id="342" r:id="rId26"/>
    <p:sldId id="261" r:id="rId27"/>
  </p:sldIdLst>
  <p:sldSz cx="8640763" cy="4864100"/>
  <p:notesSz cx="6813550" cy="9945688"/>
  <p:defaultTex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35">
          <p15:clr>
            <a:srgbClr val="A4A3A4"/>
          </p15:clr>
        </p15:guide>
        <p15:guide id="2" orient="horz" pos="2704">
          <p15:clr>
            <a:srgbClr val="A4A3A4"/>
          </p15:clr>
        </p15:guide>
        <p15:guide id="3" orient="horz" pos="656">
          <p15:clr>
            <a:srgbClr val="A4A3A4"/>
          </p15:clr>
        </p15:guide>
        <p15:guide id="4" orient="horz" pos="2856">
          <p15:clr>
            <a:srgbClr val="A4A3A4"/>
          </p15:clr>
        </p15:guide>
        <p15:guide id="5" pos="556">
          <p15:clr>
            <a:srgbClr val="A4A3A4"/>
          </p15:clr>
        </p15:guide>
        <p15:guide id="6" pos="5206">
          <p15:clr>
            <a:srgbClr val="A4A3A4"/>
          </p15:clr>
        </p15:guide>
        <p15:guide id="7" pos="4903">
          <p15:clr>
            <a:srgbClr val="A4A3A4"/>
          </p15:clr>
        </p15:guide>
        <p15:guide id="8" pos="4352">
          <p15:clr>
            <a:srgbClr val="A4A3A4"/>
          </p15:clr>
        </p15:guide>
        <p15:guide id="9" pos="1090">
          <p15:clr>
            <a:srgbClr val="A4A3A4"/>
          </p15:clr>
        </p15:guide>
        <p15:guide id="10" pos="1644">
          <p15:clr>
            <a:srgbClr val="A4A3A4"/>
          </p15:clr>
        </p15:guide>
        <p15:guide id="11" pos="2177">
          <p15:clr>
            <a:srgbClr val="A4A3A4"/>
          </p15:clr>
        </p15:guide>
        <p15:guide id="12" pos="31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BF7FF"/>
    <a:srgbClr val="00B2A9"/>
    <a:srgbClr val="003990"/>
    <a:srgbClr val="0077C8"/>
    <a:srgbClr val="007DC5"/>
    <a:srgbClr val="78D28C"/>
    <a:srgbClr val="008C6E"/>
    <a:srgbClr val="00A0C3"/>
    <a:srgbClr val="64ADE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85" autoAdjust="0"/>
    <p:restoredTop sz="91596" autoAdjust="0"/>
  </p:normalViewPr>
  <p:slideViewPr>
    <p:cSldViewPr snapToGrid="0" snapToObjects="1">
      <p:cViewPr>
        <p:scale>
          <a:sx n="70" d="100"/>
          <a:sy n="70" d="100"/>
        </p:scale>
        <p:origin x="-546" y="72"/>
      </p:cViewPr>
      <p:guideLst>
        <p:guide orient="horz" pos="1135"/>
        <p:guide orient="horz" pos="2704"/>
        <p:guide orient="horz" pos="656"/>
        <p:guide orient="horz" pos="2856"/>
        <p:guide pos="556"/>
        <p:guide pos="5206"/>
        <p:guide pos="4903"/>
        <p:guide pos="4352"/>
        <p:guide pos="1090"/>
        <p:guide pos="1644"/>
        <p:guide pos="2177"/>
        <p:guide pos="3134"/>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10.1.181.169\nko\&#1050;&#1054;&#1052;&#1055;&#1051;&#1045;&#1050;&#1057;%20&#1052;&#1045;&#1056;%2010%25\40%20&#1087;&#1091;&#1085;&#1082;&#1090;%20&#1054;&#1090;&#1095;&#1077;&#1090;&#1099;%20&#1089;&#1091;&#1073;&#1098;&#1077;&#1082;&#1090;&#1086;&#1074;%20&#1087;&#1086;%20&#1050;&#1052;\&#1055;&#1088;&#1080;&#1083;&#1086;&#1078;&#1077;&#1085;&#1080;&#1077;%202%20&#1089;&#1074;&#1086;&#1076;%20&#1091;&#1089;&#1083;&#1091;&#1075;&#1080;.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plotArea>
      <c:layout/>
      <c:pieChart>
        <c:varyColors val="1"/>
        <c:ser>
          <c:idx val="1"/>
          <c:order val="0"/>
          <c:tx>
            <c:strRef>
              <c:f>'[Приложение 2 свод услуги.xlsx]Лист1'!$F$5:$F$9</c:f>
              <c:strCache>
                <c:ptCount val="1"/>
                <c:pt idx="0">
                  <c:v>29,33% 28,64% 12,31% 0,39% 29,33%</c:v>
                </c:pt>
              </c:strCache>
            </c:strRef>
          </c:tx>
          <c:dLbls>
            <c:dLbl>
              <c:idx val="0"/>
              <c:layout>
                <c:manualLayout>
                  <c:x val="-3.2488923884514451E-2"/>
                  <c:y val="-8.3545830550348268E-2"/>
                </c:manualLayout>
              </c:layout>
              <c:showVal val="1"/>
            </c:dLbl>
            <c:dLbl>
              <c:idx val="1"/>
              <c:layout>
                <c:manualLayout>
                  <c:x val="1.8802624671916013E-2"/>
                  <c:y val="9.6850736964916966E-3"/>
                </c:manualLayout>
              </c:layout>
              <c:showVal val="1"/>
            </c:dLbl>
            <c:dLbl>
              <c:idx val="2"/>
              <c:layout>
                <c:manualLayout>
                  <c:x val="3.1270446194225726E-2"/>
                  <c:y val="4.0423798393229654E-2"/>
                </c:manualLayout>
              </c:layout>
              <c:showVal val="1"/>
            </c:dLbl>
            <c:dLbl>
              <c:idx val="4"/>
              <c:layout>
                <c:manualLayout>
                  <c:x val="7.725879265091864E-3"/>
                  <c:y val="-1.0983482638458391E-2"/>
                </c:manualLayout>
              </c:layout>
              <c:showVal val="1"/>
            </c:dLbl>
            <c:showVal val="1"/>
            <c:showLeaderLines val="1"/>
          </c:dLbls>
          <c:cat>
            <c:strRef>
              <c:f>'[Приложение 2 свод услуги.xlsx]Лист1'!$D$5:$D$9</c:f>
              <c:strCache>
                <c:ptCount val="5"/>
                <c:pt idx="0">
                  <c:v>Соцзащита</c:v>
                </c:pt>
                <c:pt idx="1">
                  <c:v>Образование</c:v>
                </c:pt>
                <c:pt idx="2">
                  <c:v>Культура</c:v>
                </c:pt>
                <c:pt idx="3">
                  <c:v>Охрана здоровья</c:v>
                </c:pt>
                <c:pt idx="4">
                  <c:v>Спорт</c:v>
                </c:pt>
              </c:strCache>
            </c:strRef>
          </c:cat>
          <c:val>
            <c:numRef>
              <c:f>'[Приложение 2 свод услуги.xlsx]Лист1'!$F$5:$F$9</c:f>
              <c:numCache>
                <c:formatCode>0.00%</c:formatCode>
                <c:ptCount val="5"/>
                <c:pt idx="0">
                  <c:v>0.29331406018557038</c:v>
                </c:pt>
                <c:pt idx="1">
                  <c:v>0.28637310955042888</c:v>
                </c:pt>
                <c:pt idx="2">
                  <c:v>0.12311302183783808</c:v>
                </c:pt>
                <c:pt idx="3">
                  <c:v>3.885748240592559E-3</c:v>
                </c:pt>
                <c:pt idx="4">
                  <c:v>0.29331406018557038</c:v>
                </c:pt>
              </c:numCache>
            </c:numRef>
          </c:val>
        </c:ser>
        <c:dLbls/>
        <c:firstSliceAng val="0"/>
      </c:pieChart>
    </c:plotArea>
    <c:legend>
      <c:legendPos val="r"/>
      <c:layout/>
      <c:txPr>
        <a:bodyPr/>
        <a:lstStyle/>
        <a:p>
          <a:pPr rtl="0">
            <a:defRPr/>
          </a:pPr>
          <a:endParaRPr lang="ru-RU"/>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ru-RU" sz="1200" b="1" dirty="0"/>
              <a:t>Итоговое число рейтинговых баллов субъектов РФ </a:t>
            </a:r>
          </a:p>
        </c:rich>
      </c:tx>
      <c:layout>
        <c:manualLayout>
          <c:xMode val="edge"/>
          <c:yMode val="edge"/>
          <c:x val="0.30070628353122059"/>
          <c:y val="0.15828013411615238"/>
        </c:manualLayout>
      </c:layout>
      <c:spPr>
        <a:noFill/>
        <a:ln>
          <a:noFill/>
        </a:ln>
        <a:effectLst/>
      </c:spPr>
    </c:title>
    <c:plotArea>
      <c:layout>
        <c:manualLayout>
          <c:layoutTarget val="inner"/>
          <c:xMode val="edge"/>
          <c:yMode val="edge"/>
          <c:x val="4.5989961688844609E-2"/>
          <c:y val="0.14844415435322009"/>
          <c:w val="0.9127623812407939"/>
          <c:h val="0.40890292816467694"/>
        </c:manualLayout>
      </c:layout>
      <c:barChart>
        <c:barDir val="col"/>
        <c:grouping val="clustered"/>
        <c:ser>
          <c:idx val="0"/>
          <c:order val="0"/>
          <c:spPr>
            <a:solidFill>
              <a:schemeClr val="accent1"/>
            </a:solidFill>
            <a:ln>
              <a:noFill/>
            </a:ln>
            <a:effectLst/>
          </c:spPr>
          <c:cat>
            <c:strRef>
              <c:f>Диаграмма!$A$1:$A$85</c:f>
              <c:strCache>
                <c:ptCount val="85"/>
                <c:pt idx="0">
                  <c:v>Ханты-Мансийский автономный округ – Югра</c:v>
                </c:pt>
                <c:pt idx="1">
                  <c:v>Хабаровский край</c:v>
                </c:pt>
                <c:pt idx="2">
                  <c:v>Саха (Якутия) (Республика)</c:v>
                </c:pt>
                <c:pt idx="3">
                  <c:v>Самарская область</c:v>
                </c:pt>
                <c:pt idx="4">
                  <c:v>Пермский край</c:v>
                </c:pt>
                <c:pt idx="5">
                  <c:v>Липецкая область</c:v>
                </c:pt>
                <c:pt idx="6">
                  <c:v>Новгородская область</c:v>
                </c:pt>
                <c:pt idx="7">
                  <c:v>Башкортостан (Республика)</c:v>
                </c:pt>
                <c:pt idx="8">
                  <c:v>Москва (город федерального значения)</c:v>
                </c:pt>
                <c:pt idx="9">
                  <c:v>Ямало-Ненецкий автономный округ</c:v>
                </c:pt>
                <c:pt idx="10">
                  <c:v>Татарстан (Республика)</c:v>
                </c:pt>
                <c:pt idx="11">
                  <c:v>Омская область</c:v>
                </c:pt>
                <c:pt idx="12">
                  <c:v>Севастополь (город федерального значения)</c:v>
                </c:pt>
                <c:pt idx="13">
                  <c:v>Ярославская область</c:v>
                </c:pt>
                <c:pt idx="14">
                  <c:v>Ненецкий автономный округ</c:v>
                </c:pt>
                <c:pt idx="15">
                  <c:v>Ульяновская область</c:v>
                </c:pt>
                <c:pt idx="16">
                  <c:v>Архангельская область</c:v>
                </c:pt>
                <c:pt idx="17">
                  <c:v>Новосибирская область</c:v>
                </c:pt>
                <c:pt idx="18">
                  <c:v>Санкт-Петербург (город федерального значения)</c:v>
                </c:pt>
                <c:pt idx="19">
                  <c:v>Нижегородская область</c:v>
                </c:pt>
                <c:pt idx="20">
                  <c:v>Ленинградская область</c:v>
                </c:pt>
                <c:pt idx="21">
                  <c:v>Чувашская Республика</c:v>
                </c:pt>
                <c:pt idx="22">
                  <c:v>Костромская область</c:v>
                </c:pt>
                <c:pt idx="23">
                  <c:v>Белгородская область</c:v>
                </c:pt>
                <c:pt idx="24">
                  <c:v>Томская область</c:v>
                </c:pt>
                <c:pt idx="25">
                  <c:v>Тамбовская область</c:v>
                </c:pt>
                <c:pt idx="26">
                  <c:v>Рязанская область</c:v>
                </c:pt>
                <c:pt idx="27">
                  <c:v>Пензенская область</c:v>
                </c:pt>
                <c:pt idx="28">
                  <c:v>Калининградская область</c:v>
                </c:pt>
                <c:pt idx="29">
                  <c:v>Мурманская область</c:v>
                </c:pt>
                <c:pt idx="30">
                  <c:v>Оренбургская область</c:v>
                </c:pt>
                <c:pt idx="31">
                  <c:v>Тюменская область</c:v>
                </c:pt>
                <c:pt idx="32">
                  <c:v>Бурятия (Республика)</c:v>
                </c:pt>
                <c:pt idx="33">
                  <c:v>Воронежская область</c:v>
                </c:pt>
                <c:pt idx="34">
                  <c:v>Свердловская область</c:v>
                </c:pt>
                <c:pt idx="35">
                  <c:v>Коми (Республика)</c:v>
                </c:pt>
                <c:pt idx="36">
                  <c:v>Ингушетия (Республика)</c:v>
                </c:pt>
                <c:pt idx="37">
                  <c:v>Орловская область</c:v>
                </c:pt>
                <c:pt idx="38">
                  <c:v>Волгоградская область</c:v>
                </c:pt>
                <c:pt idx="39">
                  <c:v>Тульская область</c:v>
                </c:pt>
                <c:pt idx="40">
                  <c:v>Приморский край</c:v>
                </c:pt>
                <c:pt idx="41">
                  <c:v>Астраханская область</c:v>
                </c:pt>
                <c:pt idx="42">
                  <c:v>Крым (Республика)</c:v>
                </c:pt>
                <c:pt idx="43">
                  <c:v>Еврейская автономная область</c:v>
                </c:pt>
                <c:pt idx="44">
                  <c:v>Ставропольский край</c:v>
                </c:pt>
                <c:pt idx="45">
                  <c:v>Мордовия (Республика)</c:v>
                </c:pt>
                <c:pt idx="46">
                  <c:v>Камчатский край</c:v>
                </c:pt>
                <c:pt idx="47">
                  <c:v>Карелия (Республика)</c:v>
                </c:pt>
                <c:pt idx="48">
                  <c:v>Владимирская область</c:v>
                </c:pt>
                <c:pt idx="49">
                  <c:v>Псковская область</c:v>
                </c:pt>
                <c:pt idx="50">
                  <c:v>Смоленская область</c:v>
                </c:pt>
                <c:pt idx="51">
                  <c:v>Удмуртия (Республика)</c:v>
                </c:pt>
                <c:pt idx="52">
                  <c:v>Вологодская область</c:v>
                </c:pt>
                <c:pt idx="53">
                  <c:v>Иркутская область</c:v>
                </c:pt>
                <c:pt idx="54">
                  <c:v>Московская область</c:v>
                </c:pt>
                <c:pt idx="55">
                  <c:v>Сахалинская область</c:v>
                </c:pt>
                <c:pt idx="56">
                  <c:v>Амурская область</c:v>
                </c:pt>
                <c:pt idx="57">
                  <c:v>Хакасия (Республика)</c:v>
                </c:pt>
                <c:pt idx="58">
                  <c:v>Ростовская область</c:v>
                </c:pt>
                <c:pt idx="59">
                  <c:v>Магаданская область</c:v>
                </c:pt>
                <c:pt idx="60">
                  <c:v>Адыгея (Республика)</c:v>
                </c:pt>
                <c:pt idx="61">
                  <c:v>Краснодарский край</c:v>
                </c:pt>
                <c:pt idx="62">
                  <c:v>Красноярский край</c:v>
                </c:pt>
                <c:pt idx="63">
                  <c:v>Ивановская область</c:v>
                </c:pt>
                <c:pt idx="64">
                  <c:v>Алтай (Республика)</c:v>
                </c:pt>
                <c:pt idx="65">
                  <c:v>Алтайский край</c:v>
                </c:pt>
                <c:pt idx="66">
                  <c:v>Кабардино-Балкарская Республика</c:v>
                </c:pt>
                <c:pt idx="67">
                  <c:v>Кемеровская область</c:v>
                </c:pt>
                <c:pt idx="68">
                  <c:v>Калужская область</c:v>
                </c:pt>
                <c:pt idx="69">
                  <c:v>Дагестан (Республика)</c:v>
                </c:pt>
                <c:pt idx="70">
                  <c:v>Забайкальский край</c:v>
                </c:pt>
                <c:pt idx="71">
                  <c:v>Кировская область</c:v>
                </c:pt>
                <c:pt idx="72">
                  <c:v>Курская область</c:v>
                </c:pt>
                <c:pt idx="73">
                  <c:v>Чеченская Республика</c:v>
                </c:pt>
                <c:pt idx="74">
                  <c:v>Тверская область</c:v>
                </c:pt>
                <c:pt idx="75">
                  <c:v>Челябинская область</c:v>
                </c:pt>
                <c:pt idx="76">
                  <c:v>Брянская область</c:v>
                </c:pt>
                <c:pt idx="77">
                  <c:v>Северная Осетия – Алания (Республика)</c:v>
                </c:pt>
                <c:pt idx="78">
                  <c:v>Карачаево-Черкесская Республика</c:v>
                </c:pt>
                <c:pt idx="79">
                  <c:v>Курганская область</c:v>
                </c:pt>
                <c:pt idx="80">
                  <c:v>Саратовская область</c:v>
                </c:pt>
                <c:pt idx="81">
                  <c:v>Тыва (Республика)</c:v>
                </c:pt>
                <c:pt idx="82">
                  <c:v>Калмыкия (Республика)</c:v>
                </c:pt>
                <c:pt idx="83">
                  <c:v>Марий Эл (Республика)</c:v>
                </c:pt>
                <c:pt idx="84">
                  <c:v>Чукотский автономный округ</c:v>
                </c:pt>
              </c:strCache>
            </c:strRef>
          </c:cat>
          <c:val>
            <c:numRef>
              <c:f>Диаграмма!$B$1:$B$85</c:f>
              <c:numCache>
                <c:formatCode>#,##0.00;[Red]#,##0.00</c:formatCode>
                <c:ptCount val="85"/>
                <c:pt idx="0">
                  <c:v>42.84303001309074</c:v>
                </c:pt>
                <c:pt idx="1">
                  <c:v>37.243660971847085</c:v>
                </c:pt>
                <c:pt idx="2">
                  <c:v>35.226368168250531</c:v>
                </c:pt>
                <c:pt idx="3">
                  <c:v>34.673369370012175</c:v>
                </c:pt>
                <c:pt idx="4">
                  <c:v>32.720688426288078</c:v>
                </c:pt>
                <c:pt idx="5">
                  <c:v>32.057656029318885</c:v>
                </c:pt>
                <c:pt idx="6">
                  <c:v>31.421444406980406</c:v>
                </c:pt>
                <c:pt idx="7">
                  <c:v>31.203190557410633</c:v>
                </c:pt>
                <c:pt idx="8">
                  <c:v>30.528315317410925</c:v>
                </c:pt>
                <c:pt idx="9">
                  <c:v>30.348912349920589</c:v>
                </c:pt>
                <c:pt idx="10">
                  <c:v>30.037923760830136</c:v>
                </c:pt>
                <c:pt idx="11">
                  <c:v>29.326859261963531</c:v>
                </c:pt>
                <c:pt idx="12">
                  <c:v>28.649332377217693</c:v>
                </c:pt>
                <c:pt idx="13">
                  <c:v>28.043290830999997</c:v>
                </c:pt>
                <c:pt idx="14">
                  <c:v>26.863720833753295</c:v>
                </c:pt>
                <c:pt idx="15">
                  <c:v>25.846124845466502</c:v>
                </c:pt>
                <c:pt idx="16">
                  <c:v>25.311333704296981</c:v>
                </c:pt>
                <c:pt idx="17">
                  <c:v>25.28653877989327</c:v>
                </c:pt>
                <c:pt idx="18">
                  <c:v>25.07717260518146</c:v>
                </c:pt>
                <c:pt idx="19">
                  <c:v>24.567644482520684</c:v>
                </c:pt>
                <c:pt idx="20">
                  <c:v>23.615627286639981</c:v>
                </c:pt>
                <c:pt idx="21">
                  <c:v>23.235794390576427</c:v>
                </c:pt>
                <c:pt idx="22">
                  <c:v>22.968536860115432</c:v>
                </c:pt>
                <c:pt idx="23">
                  <c:v>22.748889564622626</c:v>
                </c:pt>
                <c:pt idx="24">
                  <c:v>22.621318728112676</c:v>
                </c:pt>
                <c:pt idx="25">
                  <c:v>22.380456087343589</c:v>
                </c:pt>
                <c:pt idx="26">
                  <c:v>22.297708140767941</c:v>
                </c:pt>
                <c:pt idx="27">
                  <c:v>22.096977289787649</c:v>
                </c:pt>
                <c:pt idx="28">
                  <c:v>21.736615031297337</c:v>
                </c:pt>
                <c:pt idx="29">
                  <c:v>21.496312732649226</c:v>
                </c:pt>
                <c:pt idx="30">
                  <c:v>21.104207491048669</c:v>
                </c:pt>
                <c:pt idx="31">
                  <c:v>20.033971727417455</c:v>
                </c:pt>
                <c:pt idx="32">
                  <c:v>19.756711282599433</c:v>
                </c:pt>
                <c:pt idx="33">
                  <c:v>19.736291391227571</c:v>
                </c:pt>
                <c:pt idx="34">
                  <c:v>19.503084295532524</c:v>
                </c:pt>
                <c:pt idx="35">
                  <c:v>19.381044623772041</c:v>
                </c:pt>
                <c:pt idx="36">
                  <c:v>19.364471651069969</c:v>
                </c:pt>
                <c:pt idx="37">
                  <c:v>19.326357038764389</c:v>
                </c:pt>
                <c:pt idx="38">
                  <c:v>19.24567925165314</c:v>
                </c:pt>
                <c:pt idx="39">
                  <c:v>19.198061165824509</c:v>
                </c:pt>
                <c:pt idx="40">
                  <c:v>19.193866377507405</c:v>
                </c:pt>
                <c:pt idx="41">
                  <c:v>18.918215349213892</c:v>
                </c:pt>
                <c:pt idx="42">
                  <c:v>18.699791796846167</c:v>
                </c:pt>
                <c:pt idx="43">
                  <c:v>18.584115731361454</c:v>
                </c:pt>
                <c:pt idx="44">
                  <c:v>18.573358199575743</c:v>
                </c:pt>
                <c:pt idx="45">
                  <c:v>18.408260870412516</c:v>
                </c:pt>
                <c:pt idx="46">
                  <c:v>18.365665626883732</c:v>
                </c:pt>
                <c:pt idx="47">
                  <c:v>18.242574116042992</c:v>
                </c:pt>
                <c:pt idx="48">
                  <c:v>17.708579423034532</c:v>
                </c:pt>
                <c:pt idx="49">
                  <c:v>17.708338817874882</c:v>
                </c:pt>
                <c:pt idx="50">
                  <c:v>17.636207749133852</c:v>
                </c:pt>
                <c:pt idx="51">
                  <c:v>17.530794593220584</c:v>
                </c:pt>
                <c:pt idx="52">
                  <c:v>17.47918268826864</c:v>
                </c:pt>
                <c:pt idx="53">
                  <c:v>17.354068735195362</c:v>
                </c:pt>
                <c:pt idx="54">
                  <c:v>17.279893246198242</c:v>
                </c:pt>
                <c:pt idx="55">
                  <c:v>16.999958005367027</c:v>
                </c:pt>
                <c:pt idx="56">
                  <c:v>16.839241152304936</c:v>
                </c:pt>
                <c:pt idx="57">
                  <c:v>16.667369954009573</c:v>
                </c:pt>
                <c:pt idx="58">
                  <c:v>16.655426149812559</c:v>
                </c:pt>
                <c:pt idx="59">
                  <c:v>16.619579905950271</c:v>
                </c:pt>
                <c:pt idx="60">
                  <c:v>15.726292471648446</c:v>
                </c:pt>
                <c:pt idx="61">
                  <c:v>15.333169188204369</c:v>
                </c:pt>
                <c:pt idx="62">
                  <c:v>15.321377513706059</c:v>
                </c:pt>
                <c:pt idx="63">
                  <c:v>15.236181699210222</c:v>
                </c:pt>
                <c:pt idx="64">
                  <c:v>15.186664329582079</c:v>
                </c:pt>
                <c:pt idx="65">
                  <c:v>15.184898882062955</c:v>
                </c:pt>
                <c:pt idx="66">
                  <c:v>15.158341239612984</c:v>
                </c:pt>
                <c:pt idx="67">
                  <c:v>14.911874822606483</c:v>
                </c:pt>
                <c:pt idx="68">
                  <c:v>14.460210590526827</c:v>
                </c:pt>
                <c:pt idx="69">
                  <c:v>14.260375086961467</c:v>
                </c:pt>
                <c:pt idx="70">
                  <c:v>14.20988843712434</c:v>
                </c:pt>
                <c:pt idx="71">
                  <c:v>14.13241356202856</c:v>
                </c:pt>
                <c:pt idx="72">
                  <c:v>14.036265280068369</c:v>
                </c:pt>
                <c:pt idx="73">
                  <c:v>12.557713581315598</c:v>
                </c:pt>
                <c:pt idx="74">
                  <c:v>12.374163040187868</c:v>
                </c:pt>
                <c:pt idx="75">
                  <c:v>12.331808882806403</c:v>
                </c:pt>
                <c:pt idx="76">
                  <c:v>11.931636102424864</c:v>
                </c:pt>
                <c:pt idx="77">
                  <c:v>11.49890235784785</c:v>
                </c:pt>
                <c:pt idx="78">
                  <c:v>11.354206820767486</c:v>
                </c:pt>
                <c:pt idx="79">
                  <c:v>10.390157231561288</c:v>
                </c:pt>
                <c:pt idx="80">
                  <c:v>10.2444043601822</c:v>
                </c:pt>
                <c:pt idx="81">
                  <c:v>9.3292860533534068</c:v>
                </c:pt>
                <c:pt idx="82">
                  <c:v>8.934824806716394</c:v>
                </c:pt>
                <c:pt idx="83">
                  <c:v>8.0116456557814235</c:v>
                </c:pt>
                <c:pt idx="84">
                  <c:v>3.2819401028536861</c:v>
                </c:pt>
              </c:numCache>
            </c:numRef>
          </c:val>
          <c:extLst xmlns:c16r2="http://schemas.microsoft.com/office/drawing/2015/06/chart">
            <c:ext xmlns:c16="http://schemas.microsoft.com/office/drawing/2014/chart" uri="{C3380CC4-5D6E-409C-BE32-E72D297353CC}">
              <c16:uniqueId val="{00000000-0611-464C-82BD-63EEEAF911F0}"/>
            </c:ext>
          </c:extLst>
        </c:ser>
        <c:dLbls/>
        <c:gapWidth val="219"/>
        <c:overlap val="-27"/>
        <c:axId val="95607808"/>
        <c:axId val="95613696"/>
      </c:barChart>
      <c:catAx>
        <c:axId val="9560780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ru-RU"/>
          </a:p>
        </c:txPr>
        <c:crossAx val="95613696"/>
        <c:crosses val="autoZero"/>
        <c:auto val="1"/>
        <c:lblAlgn val="ctr"/>
        <c:lblOffset val="100"/>
      </c:catAx>
      <c:valAx>
        <c:axId val="95613696"/>
        <c:scaling>
          <c:orientation val="minMax"/>
        </c:scaling>
        <c:axPos val="l"/>
        <c:majorGridlines>
          <c:spPr>
            <a:ln w="9525" cap="flat" cmpd="sng" algn="ctr">
              <a:solidFill>
                <a:schemeClr val="tx1">
                  <a:lumMod val="15000"/>
                  <a:lumOff val="85000"/>
                </a:schemeClr>
              </a:solidFill>
              <a:round/>
            </a:ln>
            <a:effectLst/>
          </c:spPr>
        </c:majorGridlines>
        <c:numFmt formatCode="#,##0.00;[Red]#,##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95607808"/>
        <c:crosses val="autoZero"/>
        <c:crossBetween val="between"/>
      </c:valAx>
      <c:spPr>
        <a:noFill/>
        <a:ln>
          <a:noFill/>
        </a:ln>
        <a:effectLst/>
      </c:spPr>
    </c:plotArea>
    <c:plotVisOnly val="1"/>
    <c:dispBlanksAs val="gap"/>
  </c:chart>
  <c:spPr>
    <a:noFill/>
    <a:ln>
      <a:noFill/>
    </a:ln>
    <a:effectLst/>
  </c:spPr>
  <c:txPr>
    <a:bodyPr/>
    <a:lstStyle/>
    <a:p>
      <a:pPr>
        <a:defRPr/>
      </a:pPr>
      <a:endParaRPr lang="ru-RU"/>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2538" cy="497284"/>
          </a:xfrm>
          <a:prstGeom prst="rect">
            <a:avLst/>
          </a:prstGeom>
        </p:spPr>
        <p:txBody>
          <a:bodyPr vert="horz" lIns="91440" tIns="45720" rIns="91440" bIns="45720" rtlCol="0"/>
          <a:lstStyle>
            <a:lvl1pPr algn="l">
              <a:defRPr sz="1200"/>
            </a:lvl1pPr>
          </a:lstStyle>
          <a:p>
            <a:endParaRPr lang="ru-RU" dirty="0">
              <a:latin typeface="Arial"/>
            </a:endParaRPr>
          </a:p>
        </p:txBody>
      </p:sp>
      <p:sp>
        <p:nvSpPr>
          <p:cNvPr id="3" name="Дата 2"/>
          <p:cNvSpPr>
            <a:spLocks noGrp="1"/>
          </p:cNvSpPr>
          <p:nvPr>
            <p:ph type="dt" sz="quarter" idx="1"/>
          </p:nvPr>
        </p:nvSpPr>
        <p:spPr>
          <a:xfrm>
            <a:off x="3859435" y="0"/>
            <a:ext cx="2952538" cy="497284"/>
          </a:xfrm>
          <a:prstGeom prst="rect">
            <a:avLst/>
          </a:prstGeom>
        </p:spPr>
        <p:txBody>
          <a:bodyPr vert="horz" lIns="91440" tIns="45720" rIns="91440" bIns="45720" rtlCol="0"/>
          <a:lstStyle>
            <a:lvl1pPr algn="r">
              <a:defRPr sz="1200"/>
            </a:lvl1pPr>
          </a:lstStyle>
          <a:p>
            <a:fld id="{47B7DC8C-FB53-D447-B0D9-50209C54FDB0}" type="datetimeFigureOut">
              <a:rPr lang="en-US">
                <a:latin typeface="Arial"/>
              </a:rPr>
              <a:pPr/>
              <a:t>11/29/2018</a:t>
            </a:fld>
            <a:endParaRPr lang="ru-RU" dirty="0">
              <a:latin typeface="Arial"/>
            </a:endParaRPr>
          </a:p>
        </p:txBody>
      </p:sp>
      <p:sp>
        <p:nvSpPr>
          <p:cNvPr id="4" name="Нижний колонтитул 3"/>
          <p:cNvSpPr>
            <a:spLocks noGrp="1"/>
          </p:cNvSpPr>
          <p:nvPr>
            <p:ph type="ftr" sz="quarter" idx="2"/>
          </p:nvPr>
        </p:nvSpPr>
        <p:spPr>
          <a:xfrm>
            <a:off x="0" y="9446678"/>
            <a:ext cx="2952538" cy="497284"/>
          </a:xfrm>
          <a:prstGeom prst="rect">
            <a:avLst/>
          </a:prstGeom>
        </p:spPr>
        <p:txBody>
          <a:bodyPr vert="horz" lIns="91440" tIns="45720" rIns="91440" bIns="45720" rtlCol="0" anchor="b"/>
          <a:lstStyle>
            <a:lvl1pPr algn="l">
              <a:defRPr sz="1200"/>
            </a:lvl1pPr>
          </a:lstStyle>
          <a:p>
            <a:endParaRPr lang="ru-RU" dirty="0">
              <a:latin typeface="Arial"/>
            </a:endParaRPr>
          </a:p>
        </p:txBody>
      </p:sp>
      <p:sp>
        <p:nvSpPr>
          <p:cNvPr id="5" name="Номер слайда 4"/>
          <p:cNvSpPr>
            <a:spLocks noGrp="1"/>
          </p:cNvSpPr>
          <p:nvPr>
            <p:ph type="sldNum" sz="quarter" idx="3"/>
          </p:nvPr>
        </p:nvSpPr>
        <p:spPr>
          <a:xfrm>
            <a:off x="3859435" y="9446678"/>
            <a:ext cx="2952538" cy="497284"/>
          </a:xfrm>
          <a:prstGeom prst="rect">
            <a:avLst/>
          </a:prstGeom>
        </p:spPr>
        <p:txBody>
          <a:bodyPr vert="horz" lIns="91440" tIns="45720" rIns="91440" bIns="45720" rtlCol="0" anchor="b"/>
          <a:lstStyle>
            <a:lvl1pPr algn="r">
              <a:defRPr sz="1200"/>
            </a:lvl1pPr>
          </a:lstStyle>
          <a:p>
            <a:fld id="{67321F39-AFA8-774D-9C68-1C82B123D822}" type="slidenum">
              <a:rPr>
                <a:latin typeface="Arial"/>
              </a:rPr>
              <a:pPr/>
              <a:t>‹#›</a:t>
            </a:fld>
            <a:endParaRPr lang="ru-RU" dirty="0">
              <a:latin typeface="Arial"/>
            </a:endParaRPr>
          </a:p>
        </p:txBody>
      </p:sp>
    </p:spTree>
    <p:extLst>
      <p:ext uri="{BB962C8B-B14F-4D97-AF65-F5344CB8AC3E}">
        <p14:creationId xmlns:p14="http://schemas.microsoft.com/office/powerpoint/2010/main" xmlns="" val="2173018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2538" cy="497284"/>
          </a:xfrm>
          <a:prstGeom prst="rect">
            <a:avLst/>
          </a:prstGeom>
        </p:spPr>
        <p:txBody>
          <a:bodyPr vert="horz" lIns="91440" tIns="45720" rIns="91440" bIns="45720" rtlCol="0"/>
          <a:lstStyle>
            <a:lvl1pPr algn="l">
              <a:defRPr sz="1200">
                <a:latin typeface="Arial"/>
              </a:defRPr>
            </a:lvl1pPr>
          </a:lstStyle>
          <a:p>
            <a:endParaRPr lang="ru-RU" dirty="0"/>
          </a:p>
        </p:txBody>
      </p:sp>
      <p:sp>
        <p:nvSpPr>
          <p:cNvPr id="3" name="Дата 2"/>
          <p:cNvSpPr>
            <a:spLocks noGrp="1"/>
          </p:cNvSpPr>
          <p:nvPr>
            <p:ph type="dt" idx="1"/>
          </p:nvPr>
        </p:nvSpPr>
        <p:spPr>
          <a:xfrm>
            <a:off x="3859435" y="0"/>
            <a:ext cx="2952538" cy="497284"/>
          </a:xfrm>
          <a:prstGeom prst="rect">
            <a:avLst/>
          </a:prstGeom>
        </p:spPr>
        <p:txBody>
          <a:bodyPr vert="horz" lIns="91440" tIns="45720" rIns="91440" bIns="45720" rtlCol="0"/>
          <a:lstStyle>
            <a:lvl1pPr algn="r">
              <a:defRPr sz="1200">
                <a:latin typeface="Arial"/>
              </a:defRPr>
            </a:lvl1pPr>
          </a:lstStyle>
          <a:p>
            <a:fld id="{1CD8824B-23D5-184A-9210-A58AFA5F11DA}" type="datetimeFigureOut">
              <a:rPr lang="bg-BG"/>
              <a:pPr/>
              <a:t>29.11.2018 г.</a:t>
            </a:fld>
            <a:endParaRPr lang="bg-BG"/>
          </a:p>
        </p:txBody>
      </p:sp>
      <p:sp>
        <p:nvSpPr>
          <p:cNvPr id="4" name="Образ слайда 3"/>
          <p:cNvSpPr>
            <a:spLocks noGrp="1" noRot="1" noChangeAspect="1"/>
          </p:cNvSpPr>
          <p:nvPr>
            <p:ph type="sldImg" idx="2"/>
          </p:nvPr>
        </p:nvSpPr>
        <p:spPr>
          <a:xfrm>
            <a:off x="95250" y="746125"/>
            <a:ext cx="6623050" cy="3729038"/>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1355" y="4724202"/>
            <a:ext cx="5450840" cy="4475560"/>
          </a:xfrm>
          <a:prstGeom prst="rect">
            <a:avLst/>
          </a:prstGeom>
        </p:spPr>
        <p:txBody>
          <a:bodyPr vert="horz" lIns="91440" tIns="45720" rIns="91440" bIns="45720"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6" name="Нижний колонтитул 5"/>
          <p:cNvSpPr>
            <a:spLocks noGrp="1"/>
          </p:cNvSpPr>
          <p:nvPr>
            <p:ph type="ftr" sz="quarter" idx="4"/>
          </p:nvPr>
        </p:nvSpPr>
        <p:spPr>
          <a:xfrm>
            <a:off x="0" y="9446678"/>
            <a:ext cx="2952538" cy="497284"/>
          </a:xfrm>
          <a:prstGeom prst="rect">
            <a:avLst/>
          </a:prstGeom>
        </p:spPr>
        <p:txBody>
          <a:bodyPr vert="horz" lIns="91440" tIns="45720" rIns="91440" bIns="45720" rtlCol="0" anchor="b"/>
          <a:lstStyle>
            <a:lvl1pPr algn="l">
              <a:defRPr sz="1200">
                <a:latin typeface="Arial"/>
              </a:defRPr>
            </a:lvl1pPr>
          </a:lstStyle>
          <a:p>
            <a:endParaRPr lang="ru-RU" dirty="0"/>
          </a:p>
        </p:txBody>
      </p:sp>
      <p:sp>
        <p:nvSpPr>
          <p:cNvPr id="7" name="Номер слайда 6"/>
          <p:cNvSpPr>
            <a:spLocks noGrp="1"/>
          </p:cNvSpPr>
          <p:nvPr>
            <p:ph type="sldNum" sz="quarter" idx="5"/>
          </p:nvPr>
        </p:nvSpPr>
        <p:spPr>
          <a:xfrm>
            <a:off x="3859435" y="9446678"/>
            <a:ext cx="2952538" cy="497284"/>
          </a:xfrm>
          <a:prstGeom prst="rect">
            <a:avLst/>
          </a:prstGeom>
        </p:spPr>
        <p:txBody>
          <a:bodyPr vert="horz" lIns="91440" tIns="45720" rIns="91440" bIns="45720" rtlCol="0" anchor="b"/>
          <a:lstStyle>
            <a:lvl1pPr algn="r">
              <a:defRPr sz="1200">
                <a:latin typeface="Arial"/>
              </a:defRPr>
            </a:lvl1pPr>
          </a:lstStyle>
          <a:p>
            <a:fld id="{58FE1FC3-A3BE-454D-AC1E-495B6B709B3C}" type="slidenum">
              <a:rPr lang="uk-UA"/>
              <a:pPr/>
              <a:t>‹#›</a:t>
            </a:fld>
            <a:endParaRPr lang="uk-UA"/>
          </a:p>
        </p:txBody>
      </p:sp>
    </p:spTree>
    <p:extLst>
      <p:ext uri="{BB962C8B-B14F-4D97-AF65-F5344CB8AC3E}">
        <p14:creationId xmlns:p14="http://schemas.microsoft.com/office/powerpoint/2010/main" xmlns="" val="36292184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Заметки 2"/>
          <p:cNvSpPr>
            <a:spLocks noGrp="1"/>
          </p:cNvSpPr>
          <p:nvPr>
            <p:ph type="body" idx="1"/>
          </p:nvPr>
        </p:nvSpPr>
        <p:spPr bwMode="auto">
          <a:xfrm>
            <a:off x="681037" y="4723924"/>
            <a:ext cx="5451477" cy="447579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238" tIns="45619" rIns="91238" bIns="45619"/>
          <a:lstStyle/>
          <a:p>
            <a:endParaRPr altLang="ru-RU" dirty="0"/>
          </a:p>
        </p:txBody>
      </p:sp>
      <p:sp>
        <p:nvSpPr>
          <p:cNvPr id="22532" name="Номер слайда 3"/>
          <p:cNvSpPr txBox="1">
            <a:spLocks noGrp="1"/>
          </p:cNvSpPr>
          <p:nvPr/>
        </p:nvSpPr>
        <p:spPr bwMode="auto">
          <a:xfrm>
            <a:off x="3858680" y="9447847"/>
            <a:ext cx="2953280" cy="496250"/>
          </a:xfrm>
          <a:prstGeom prst="rect">
            <a:avLst/>
          </a:prstGeom>
          <a:noFill/>
          <a:extLst/>
        </p:spPr>
        <p:txBody>
          <a:bodyPr lIns="91238" tIns="45619" rIns="91238" bIns="45619"/>
          <a:lstStyle>
            <a:lvl1pPr>
              <a:defRPr>
                <a:solidFill>
                  <a:schemeClr val="tx1"/>
                </a:solidFill>
                <a:latin typeface="Arial" pitchFamily="34" charset="0"/>
              </a:defRPr>
            </a:lvl1pPr>
            <a:lvl2pPr marL="739314" indent="-284352">
              <a:defRPr>
                <a:solidFill>
                  <a:schemeClr val="tx1"/>
                </a:solidFill>
                <a:latin typeface="Arial" pitchFamily="34" charset="0"/>
              </a:defRPr>
            </a:lvl2pPr>
            <a:lvl3pPr marL="1137406" indent="-227481">
              <a:defRPr>
                <a:solidFill>
                  <a:schemeClr val="tx1"/>
                </a:solidFill>
                <a:latin typeface="Arial" pitchFamily="34" charset="0"/>
              </a:defRPr>
            </a:lvl3pPr>
            <a:lvl4pPr marL="1592368" indent="-227481">
              <a:defRPr>
                <a:solidFill>
                  <a:schemeClr val="tx1"/>
                </a:solidFill>
                <a:latin typeface="Arial" pitchFamily="34" charset="0"/>
              </a:defRPr>
            </a:lvl4pPr>
            <a:lvl5pPr marL="2047331" indent="-227481">
              <a:defRPr>
                <a:solidFill>
                  <a:schemeClr val="tx1"/>
                </a:solidFill>
                <a:latin typeface="Arial" pitchFamily="34" charset="0"/>
              </a:defRPr>
            </a:lvl5pPr>
            <a:lvl6pPr marL="2502293" indent="-227481" eaLnBrk="0" fontAlgn="base" hangingPunct="0">
              <a:spcBef>
                <a:spcPct val="0"/>
              </a:spcBef>
              <a:spcAft>
                <a:spcPct val="0"/>
              </a:spcAft>
              <a:defRPr>
                <a:solidFill>
                  <a:schemeClr val="tx1"/>
                </a:solidFill>
                <a:latin typeface="Arial" pitchFamily="34" charset="0"/>
              </a:defRPr>
            </a:lvl6pPr>
            <a:lvl7pPr marL="2957256" indent="-227481" eaLnBrk="0" fontAlgn="base" hangingPunct="0">
              <a:spcBef>
                <a:spcPct val="0"/>
              </a:spcBef>
              <a:spcAft>
                <a:spcPct val="0"/>
              </a:spcAft>
              <a:defRPr>
                <a:solidFill>
                  <a:schemeClr val="tx1"/>
                </a:solidFill>
                <a:latin typeface="Arial" pitchFamily="34" charset="0"/>
              </a:defRPr>
            </a:lvl7pPr>
            <a:lvl8pPr marL="3412218" indent="-227481" eaLnBrk="0" fontAlgn="base" hangingPunct="0">
              <a:spcBef>
                <a:spcPct val="0"/>
              </a:spcBef>
              <a:spcAft>
                <a:spcPct val="0"/>
              </a:spcAft>
              <a:defRPr>
                <a:solidFill>
                  <a:schemeClr val="tx1"/>
                </a:solidFill>
                <a:latin typeface="Arial" pitchFamily="34" charset="0"/>
              </a:defRPr>
            </a:lvl8pPr>
            <a:lvl9pPr marL="3867181" indent="-227481" eaLnBrk="0" fontAlgn="base" hangingPunct="0">
              <a:spcBef>
                <a:spcPct val="0"/>
              </a:spcBef>
              <a:spcAft>
                <a:spcPct val="0"/>
              </a:spcAft>
              <a:defRPr>
                <a:solidFill>
                  <a:schemeClr val="tx1"/>
                </a:solidFill>
                <a:latin typeface="Arial" pitchFamily="34" charset="0"/>
              </a:defRPr>
            </a:lvl9pPr>
          </a:lstStyle>
          <a:p>
            <a:pPr fontAlgn="auto">
              <a:spcBef>
                <a:spcPts val="0"/>
              </a:spcBef>
              <a:spcAft>
                <a:spcPts val="0"/>
              </a:spcAft>
              <a:defRPr/>
            </a:pPr>
            <a:fld id="{EA9BC263-F7B3-4AC3-9890-EB3D19DACD0E}" type="slidenum">
              <a:rPr lang="ru-RU" altLang="ru-RU">
                <a:solidFill>
                  <a:prstClr val="black"/>
                </a:solidFill>
                <a:latin typeface="Calibri" pitchFamily="34" charset="0"/>
                <a:cs typeface="+mn-cs"/>
              </a:rPr>
              <a:pPr fontAlgn="auto">
                <a:spcBef>
                  <a:spcPts val="0"/>
                </a:spcBef>
                <a:spcAft>
                  <a:spcPts val="0"/>
                </a:spcAft>
                <a:defRPr/>
              </a:pPr>
              <a:t>3</a:t>
            </a:fld>
            <a:endParaRPr lang="ru-RU" altLang="ru-RU">
              <a:solidFill>
                <a:prstClr val="black"/>
              </a:solidFill>
              <a:latin typeface="Calibri" pitchFamily="34"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95250" y="746125"/>
            <a:ext cx="6623050" cy="37290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1356" y="4724202"/>
            <a:ext cx="5450839" cy="447556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768494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95250" y="746125"/>
            <a:ext cx="6623050" cy="37290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1356" y="4724202"/>
            <a:ext cx="5450839" cy="447556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2400857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95250" y="746125"/>
            <a:ext cx="6623050" cy="37290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1356" y="4724202"/>
            <a:ext cx="5450839" cy="447556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132050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Заметки 2"/>
          <p:cNvSpPr>
            <a:spLocks noGrp="1"/>
          </p:cNvSpPr>
          <p:nvPr>
            <p:ph type="body" idx="1"/>
          </p:nvPr>
        </p:nvSpPr>
        <p:spPr bwMode="auto">
          <a:xfrm>
            <a:off x="681037" y="4723924"/>
            <a:ext cx="5451477" cy="447579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238" tIns="45619" rIns="91238" bIns="45619"/>
          <a:lstStyle/>
          <a:p>
            <a:endParaRPr altLang="ru-RU" dirty="0"/>
          </a:p>
        </p:txBody>
      </p:sp>
      <p:sp>
        <p:nvSpPr>
          <p:cNvPr id="22532" name="Номер слайда 3"/>
          <p:cNvSpPr txBox="1">
            <a:spLocks noGrp="1"/>
          </p:cNvSpPr>
          <p:nvPr/>
        </p:nvSpPr>
        <p:spPr bwMode="auto">
          <a:xfrm>
            <a:off x="3858680" y="9447847"/>
            <a:ext cx="2953280" cy="496250"/>
          </a:xfrm>
          <a:prstGeom prst="rect">
            <a:avLst/>
          </a:prstGeom>
          <a:noFill/>
          <a:extLst/>
        </p:spPr>
        <p:txBody>
          <a:bodyPr lIns="91238" tIns="45619" rIns="91238" bIns="45619"/>
          <a:lstStyle>
            <a:lvl1pPr>
              <a:defRPr>
                <a:solidFill>
                  <a:schemeClr val="tx1"/>
                </a:solidFill>
                <a:latin typeface="Arial" pitchFamily="34" charset="0"/>
              </a:defRPr>
            </a:lvl1pPr>
            <a:lvl2pPr marL="739314" indent="-284352">
              <a:defRPr>
                <a:solidFill>
                  <a:schemeClr val="tx1"/>
                </a:solidFill>
                <a:latin typeface="Arial" pitchFamily="34" charset="0"/>
              </a:defRPr>
            </a:lvl2pPr>
            <a:lvl3pPr marL="1137406" indent="-227481">
              <a:defRPr>
                <a:solidFill>
                  <a:schemeClr val="tx1"/>
                </a:solidFill>
                <a:latin typeface="Arial" pitchFamily="34" charset="0"/>
              </a:defRPr>
            </a:lvl3pPr>
            <a:lvl4pPr marL="1592368" indent="-227481">
              <a:defRPr>
                <a:solidFill>
                  <a:schemeClr val="tx1"/>
                </a:solidFill>
                <a:latin typeface="Arial" pitchFamily="34" charset="0"/>
              </a:defRPr>
            </a:lvl4pPr>
            <a:lvl5pPr marL="2047331" indent="-227481">
              <a:defRPr>
                <a:solidFill>
                  <a:schemeClr val="tx1"/>
                </a:solidFill>
                <a:latin typeface="Arial" pitchFamily="34" charset="0"/>
              </a:defRPr>
            </a:lvl5pPr>
            <a:lvl6pPr marL="2502293" indent="-227481" eaLnBrk="0" fontAlgn="base" hangingPunct="0">
              <a:spcBef>
                <a:spcPct val="0"/>
              </a:spcBef>
              <a:spcAft>
                <a:spcPct val="0"/>
              </a:spcAft>
              <a:defRPr>
                <a:solidFill>
                  <a:schemeClr val="tx1"/>
                </a:solidFill>
                <a:latin typeface="Arial" pitchFamily="34" charset="0"/>
              </a:defRPr>
            </a:lvl6pPr>
            <a:lvl7pPr marL="2957256" indent="-227481" eaLnBrk="0" fontAlgn="base" hangingPunct="0">
              <a:spcBef>
                <a:spcPct val="0"/>
              </a:spcBef>
              <a:spcAft>
                <a:spcPct val="0"/>
              </a:spcAft>
              <a:defRPr>
                <a:solidFill>
                  <a:schemeClr val="tx1"/>
                </a:solidFill>
                <a:latin typeface="Arial" pitchFamily="34" charset="0"/>
              </a:defRPr>
            </a:lvl7pPr>
            <a:lvl8pPr marL="3412218" indent="-227481" eaLnBrk="0" fontAlgn="base" hangingPunct="0">
              <a:spcBef>
                <a:spcPct val="0"/>
              </a:spcBef>
              <a:spcAft>
                <a:spcPct val="0"/>
              </a:spcAft>
              <a:defRPr>
                <a:solidFill>
                  <a:schemeClr val="tx1"/>
                </a:solidFill>
                <a:latin typeface="Arial" pitchFamily="34" charset="0"/>
              </a:defRPr>
            </a:lvl8pPr>
            <a:lvl9pPr marL="3867181" indent="-227481" eaLnBrk="0" fontAlgn="base" hangingPunct="0">
              <a:spcBef>
                <a:spcPct val="0"/>
              </a:spcBef>
              <a:spcAft>
                <a:spcPct val="0"/>
              </a:spcAft>
              <a:defRPr>
                <a:solidFill>
                  <a:schemeClr val="tx1"/>
                </a:solidFill>
                <a:latin typeface="Arial" pitchFamily="34" charset="0"/>
              </a:defRPr>
            </a:lvl9pPr>
          </a:lstStyle>
          <a:p>
            <a:pPr fontAlgn="auto">
              <a:spcBef>
                <a:spcPts val="0"/>
              </a:spcBef>
              <a:spcAft>
                <a:spcPts val="0"/>
              </a:spcAft>
              <a:defRPr/>
            </a:pPr>
            <a:fld id="{EA9BC263-F7B3-4AC3-9890-EB3D19DACD0E}" type="slidenum">
              <a:rPr lang="ru-RU" altLang="ru-RU">
                <a:solidFill>
                  <a:prstClr val="black"/>
                </a:solidFill>
                <a:latin typeface="Calibri" pitchFamily="34" charset="0"/>
                <a:cs typeface="+mn-cs"/>
              </a:rPr>
              <a:pPr fontAlgn="auto">
                <a:spcBef>
                  <a:spcPts val="0"/>
                </a:spcBef>
                <a:spcAft>
                  <a:spcPts val="0"/>
                </a:spcAft>
                <a:defRPr/>
              </a:pPr>
              <a:t>4</a:t>
            </a:fld>
            <a:endParaRPr lang="ru-RU" altLang="ru-RU">
              <a:solidFill>
                <a:prstClr val="black"/>
              </a:solidFill>
              <a:latin typeface="Calibri" pitchFamily="34"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Заметки 2"/>
          <p:cNvSpPr>
            <a:spLocks noGrp="1"/>
          </p:cNvSpPr>
          <p:nvPr>
            <p:ph type="body" idx="1"/>
          </p:nvPr>
        </p:nvSpPr>
        <p:spPr bwMode="auto">
          <a:xfrm>
            <a:off x="681037" y="4723924"/>
            <a:ext cx="5451477" cy="447579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238" tIns="45619" rIns="91238" bIns="45619"/>
          <a:lstStyle/>
          <a:p>
            <a:endParaRPr altLang="ru-RU" dirty="0"/>
          </a:p>
        </p:txBody>
      </p:sp>
      <p:sp>
        <p:nvSpPr>
          <p:cNvPr id="22532" name="Номер слайда 3"/>
          <p:cNvSpPr txBox="1">
            <a:spLocks noGrp="1"/>
          </p:cNvSpPr>
          <p:nvPr/>
        </p:nvSpPr>
        <p:spPr bwMode="auto">
          <a:xfrm>
            <a:off x="3858680" y="9447847"/>
            <a:ext cx="2953280" cy="496250"/>
          </a:xfrm>
          <a:prstGeom prst="rect">
            <a:avLst/>
          </a:prstGeom>
          <a:noFill/>
          <a:extLst/>
        </p:spPr>
        <p:txBody>
          <a:bodyPr lIns="91238" tIns="45619" rIns="91238" bIns="45619"/>
          <a:lstStyle>
            <a:lvl1pPr>
              <a:defRPr>
                <a:solidFill>
                  <a:schemeClr val="tx1"/>
                </a:solidFill>
                <a:latin typeface="Arial" pitchFamily="34" charset="0"/>
              </a:defRPr>
            </a:lvl1pPr>
            <a:lvl2pPr marL="739314" indent="-284352">
              <a:defRPr>
                <a:solidFill>
                  <a:schemeClr val="tx1"/>
                </a:solidFill>
                <a:latin typeface="Arial" pitchFamily="34" charset="0"/>
              </a:defRPr>
            </a:lvl2pPr>
            <a:lvl3pPr marL="1137406" indent="-227481">
              <a:defRPr>
                <a:solidFill>
                  <a:schemeClr val="tx1"/>
                </a:solidFill>
                <a:latin typeface="Arial" pitchFamily="34" charset="0"/>
              </a:defRPr>
            </a:lvl3pPr>
            <a:lvl4pPr marL="1592368" indent="-227481">
              <a:defRPr>
                <a:solidFill>
                  <a:schemeClr val="tx1"/>
                </a:solidFill>
                <a:latin typeface="Arial" pitchFamily="34" charset="0"/>
              </a:defRPr>
            </a:lvl4pPr>
            <a:lvl5pPr marL="2047331" indent="-227481">
              <a:defRPr>
                <a:solidFill>
                  <a:schemeClr val="tx1"/>
                </a:solidFill>
                <a:latin typeface="Arial" pitchFamily="34" charset="0"/>
              </a:defRPr>
            </a:lvl5pPr>
            <a:lvl6pPr marL="2502293" indent="-227481" eaLnBrk="0" fontAlgn="base" hangingPunct="0">
              <a:spcBef>
                <a:spcPct val="0"/>
              </a:spcBef>
              <a:spcAft>
                <a:spcPct val="0"/>
              </a:spcAft>
              <a:defRPr>
                <a:solidFill>
                  <a:schemeClr val="tx1"/>
                </a:solidFill>
                <a:latin typeface="Arial" pitchFamily="34" charset="0"/>
              </a:defRPr>
            </a:lvl6pPr>
            <a:lvl7pPr marL="2957256" indent="-227481" eaLnBrk="0" fontAlgn="base" hangingPunct="0">
              <a:spcBef>
                <a:spcPct val="0"/>
              </a:spcBef>
              <a:spcAft>
                <a:spcPct val="0"/>
              </a:spcAft>
              <a:defRPr>
                <a:solidFill>
                  <a:schemeClr val="tx1"/>
                </a:solidFill>
                <a:latin typeface="Arial" pitchFamily="34" charset="0"/>
              </a:defRPr>
            </a:lvl7pPr>
            <a:lvl8pPr marL="3412218" indent="-227481" eaLnBrk="0" fontAlgn="base" hangingPunct="0">
              <a:spcBef>
                <a:spcPct val="0"/>
              </a:spcBef>
              <a:spcAft>
                <a:spcPct val="0"/>
              </a:spcAft>
              <a:defRPr>
                <a:solidFill>
                  <a:schemeClr val="tx1"/>
                </a:solidFill>
                <a:latin typeface="Arial" pitchFamily="34" charset="0"/>
              </a:defRPr>
            </a:lvl8pPr>
            <a:lvl9pPr marL="3867181" indent="-227481" eaLnBrk="0" fontAlgn="base" hangingPunct="0">
              <a:spcBef>
                <a:spcPct val="0"/>
              </a:spcBef>
              <a:spcAft>
                <a:spcPct val="0"/>
              </a:spcAft>
              <a:defRPr>
                <a:solidFill>
                  <a:schemeClr val="tx1"/>
                </a:solidFill>
                <a:latin typeface="Arial" pitchFamily="34" charset="0"/>
              </a:defRPr>
            </a:lvl9pPr>
          </a:lstStyle>
          <a:p>
            <a:pPr fontAlgn="auto">
              <a:spcBef>
                <a:spcPts val="0"/>
              </a:spcBef>
              <a:spcAft>
                <a:spcPts val="0"/>
              </a:spcAft>
              <a:defRPr/>
            </a:pPr>
            <a:fld id="{EA9BC263-F7B3-4AC3-9890-EB3D19DACD0E}" type="slidenum">
              <a:rPr lang="ru-RU" altLang="ru-RU">
                <a:solidFill>
                  <a:prstClr val="black"/>
                </a:solidFill>
                <a:latin typeface="Calibri" pitchFamily="34" charset="0"/>
                <a:cs typeface="+mn-cs"/>
              </a:rPr>
              <a:pPr fontAlgn="auto">
                <a:spcBef>
                  <a:spcPts val="0"/>
                </a:spcBef>
                <a:spcAft>
                  <a:spcPts val="0"/>
                </a:spcAft>
                <a:defRPr/>
              </a:pPr>
              <a:t>6</a:t>
            </a:fld>
            <a:endParaRPr lang="ru-RU" altLang="ru-RU">
              <a:solidFill>
                <a:prstClr val="black"/>
              </a:solidFill>
              <a:latin typeface="Calibri" pitchFamily="34"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Заметки 2"/>
          <p:cNvSpPr>
            <a:spLocks noGrp="1"/>
          </p:cNvSpPr>
          <p:nvPr>
            <p:ph type="body" idx="1"/>
          </p:nvPr>
        </p:nvSpPr>
        <p:spPr bwMode="auto">
          <a:xfrm>
            <a:off x="681037" y="4723924"/>
            <a:ext cx="5451477" cy="447579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238" tIns="45619" rIns="91238" bIns="45619"/>
          <a:lstStyle/>
          <a:p>
            <a:endParaRPr altLang="ru-RU"/>
          </a:p>
        </p:txBody>
      </p:sp>
      <p:sp>
        <p:nvSpPr>
          <p:cNvPr id="22532" name="Номер слайда 3"/>
          <p:cNvSpPr txBox="1">
            <a:spLocks noGrp="1"/>
          </p:cNvSpPr>
          <p:nvPr/>
        </p:nvSpPr>
        <p:spPr bwMode="auto">
          <a:xfrm>
            <a:off x="3858680" y="9447847"/>
            <a:ext cx="2953280" cy="496250"/>
          </a:xfrm>
          <a:prstGeom prst="rect">
            <a:avLst/>
          </a:prstGeom>
          <a:noFill/>
          <a:extLst/>
        </p:spPr>
        <p:txBody>
          <a:bodyPr lIns="91238" tIns="45619" rIns="91238" bIns="45619"/>
          <a:lstStyle>
            <a:lvl1pPr>
              <a:defRPr>
                <a:solidFill>
                  <a:schemeClr val="tx1"/>
                </a:solidFill>
                <a:latin typeface="Arial" pitchFamily="34" charset="0"/>
              </a:defRPr>
            </a:lvl1pPr>
            <a:lvl2pPr marL="739314" indent="-284352">
              <a:defRPr>
                <a:solidFill>
                  <a:schemeClr val="tx1"/>
                </a:solidFill>
                <a:latin typeface="Arial" pitchFamily="34" charset="0"/>
              </a:defRPr>
            </a:lvl2pPr>
            <a:lvl3pPr marL="1137406" indent="-227481">
              <a:defRPr>
                <a:solidFill>
                  <a:schemeClr val="tx1"/>
                </a:solidFill>
                <a:latin typeface="Arial" pitchFamily="34" charset="0"/>
              </a:defRPr>
            </a:lvl3pPr>
            <a:lvl4pPr marL="1592368" indent="-227481">
              <a:defRPr>
                <a:solidFill>
                  <a:schemeClr val="tx1"/>
                </a:solidFill>
                <a:latin typeface="Arial" pitchFamily="34" charset="0"/>
              </a:defRPr>
            </a:lvl4pPr>
            <a:lvl5pPr marL="2047331" indent="-227481">
              <a:defRPr>
                <a:solidFill>
                  <a:schemeClr val="tx1"/>
                </a:solidFill>
                <a:latin typeface="Arial" pitchFamily="34" charset="0"/>
              </a:defRPr>
            </a:lvl5pPr>
            <a:lvl6pPr marL="2502293" indent="-227481" eaLnBrk="0" fontAlgn="base" hangingPunct="0">
              <a:spcBef>
                <a:spcPct val="0"/>
              </a:spcBef>
              <a:spcAft>
                <a:spcPct val="0"/>
              </a:spcAft>
              <a:defRPr>
                <a:solidFill>
                  <a:schemeClr val="tx1"/>
                </a:solidFill>
                <a:latin typeface="Arial" pitchFamily="34" charset="0"/>
              </a:defRPr>
            </a:lvl6pPr>
            <a:lvl7pPr marL="2957256" indent="-227481" eaLnBrk="0" fontAlgn="base" hangingPunct="0">
              <a:spcBef>
                <a:spcPct val="0"/>
              </a:spcBef>
              <a:spcAft>
                <a:spcPct val="0"/>
              </a:spcAft>
              <a:defRPr>
                <a:solidFill>
                  <a:schemeClr val="tx1"/>
                </a:solidFill>
                <a:latin typeface="Arial" pitchFamily="34" charset="0"/>
              </a:defRPr>
            </a:lvl7pPr>
            <a:lvl8pPr marL="3412218" indent="-227481" eaLnBrk="0" fontAlgn="base" hangingPunct="0">
              <a:spcBef>
                <a:spcPct val="0"/>
              </a:spcBef>
              <a:spcAft>
                <a:spcPct val="0"/>
              </a:spcAft>
              <a:defRPr>
                <a:solidFill>
                  <a:schemeClr val="tx1"/>
                </a:solidFill>
                <a:latin typeface="Arial" pitchFamily="34" charset="0"/>
              </a:defRPr>
            </a:lvl8pPr>
            <a:lvl9pPr marL="3867181" indent="-227481" eaLnBrk="0" fontAlgn="base" hangingPunct="0">
              <a:spcBef>
                <a:spcPct val="0"/>
              </a:spcBef>
              <a:spcAft>
                <a:spcPct val="0"/>
              </a:spcAft>
              <a:defRPr>
                <a:solidFill>
                  <a:schemeClr val="tx1"/>
                </a:solidFill>
                <a:latin typeface="Arial" pitchFamily="34" charset="0"/>
              </a:defRPr>
            </a:lvl9pPr>
          </a:lstStyle>
          <a:p>
            <a:pPr fontAlgn="auto">
              <a:spcBef>
                <a:spcPts val="0"/>
              </a:spcBef>
              <a:spcAft>
                <a:spcPts val="0"/>
              </a:spcAft>
              <a:defRPr/>
            </a:pPr>
            <a:fld id="{5A870E77-EDA4-405F-9F9A-824BA9441908}" type="slidenum">
              <a:rPr lang="ru-RU" altLang="ru-RU">
                <a:solidFill>
                  <a:prstClr val="black"/>
                </a:solidFill>
                <a:latin typeface="Calibri" pitchFamily="34" charset="0"/>
                <a:cs typeface="+mn-cs"/>
              </a:rPr>
              <a:pPr fontAlgn="auto">
                <a:spcBef>
                  <a:spcPts val="0"/>
                </a:spcBef>
                <a:spcAft>
                  <a:spcPts val="0"/>
                </a:spcAft>
                <a:defRPr/>
              </a:pPr>
              <a:t>8</a:t>
            </a:fld>
            <a:endParaRPr lang="ru-RU" altLang="ru-RU">
              <a:solidFill>
                <a:prstClr val="black"/>
              </a:solidFill>
              <a:latin typeface="Calibri" pitchFamily="34" charset="0"/>
              <a:cs typeface="+mn-cs"/>
            </a:endParaRPr>
          </a:p>
        </p:txBody>
      </p:sp>
    </p:spTree>
    <p:extLst>
      <p:ext uri="{BB962C8B-B14F-4D97-AF65-F5344CB8AC3E}">
        <p14:creationId xmlns:p14="http://schemas.microsoft.com/office/powerpoint/2010/main" xmlns="" val="562406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Shape 56"/>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xmlns="">
                <a:solidFill>
                  <a:srgbClr val="FFFFFF"/>
                </a:solidFill>
              </a14:hiddenFill>
            </a:ext>
          </a:extLst>
        </p:spPr>
      </p:sp>
      <p:sp>
        <p:nvSpPr>
          <p:cNvPr id="34819" name="Shape 57"/>
          <p:cNvSpPr txBox="1">
            <a:spLocks noGrp="1"/>
          </p:cNvSpPr>
          <p:nvPr>
            <p:ph type="body" idx="1"/>
          </p:nvPr>
        </p:nvSpPr>
        <p:spPr bwMode="auto">
          <a:xfrm>
            <a:off x="681037" y="4723924"/>
            <a:ext cx="5451477" cy="447579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5" tIns="91425" rIns="91425" bIns="91425"/>
          <a:lstStyle>
            <a:lvl1pPr>
              <a:defRPr sz="1200">
                <a:solidFill>
                  <a:schemeClr val="tx1"/>
                </a:solidFill>
                <a:latin typeface="Arial" charset="0"/>
                <a:cs typeface="Arial" charset="0"/>
              </a:defRPr>
            </a:lvl1pPr>
            <a:lvl2pPr marL="742950" indent="-285750">
              <a:defRPr sz="1200">
                <a:solidFill>
                  <a:schemeClr val="tx1"/>
                </a:solidFill>
                <a:latin typeface="Arial" charset="0"/>
                <a:cs typeface="Arial" charset="0"/>
              </a:defRPr>
            </a:lvl2pPr>
            <a:lvl3pPr marL="1143000" indent="-228600">
              <a:defRPr sz="1200">
                <a:solidFill>
                  <a:schemeClr val="tx1"/>
                </a:solidFill>
                <a:latin typeface="Arial" charset="0"/>
                <a:cs typeface="Arial" charset="0"/>
              </a:defRPr>
            </a:lvl3pPr>
            <a:lvl4pPr marL="1600200" indent="-228600">
              <a:defRPr sz="1200">
                <a:solidFill>
                  <a:schemeClr val="tx1"/>
                </a:solidFill>
                <a:latin typeface="Arial" charset="0"/>
                <a:cs typeface="Arial" charset="0"/>
              </a:defRPr>
            </a:lvl4pPr>
            <a:lvl5pPr marL="2057400" indent="-228600">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Shape 56"/>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xmlns="">
                <a:solidFill>
                  <a:srgbClr val="FFFFFF"/>
                </a:solidFill>
              </a14:hiddenFill>
            </a:ext>
          </a:extLst>
        </p:spPr>
      </p:sp>
      <p:sp>
        <p:nvSpPr>
          <p:cNvPr id="35843" name="Shape 57"/>
          <p:cNvSpPr txBox="1">
            <a:spLocks noGrp="1"/>
          </p:cNvSpPr>
          <p:nvPr>
            <p:ph type="body" idx="1"/>
          </p:nvPr>
        </p:nvSpPr>
        <p:spPr bwMode="auto">
          <a:xfrm>
            <a:off x="681037" y="4723924"/>
            <a:ext cx="5451477" cy="447579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5" tIns="91425" rIns="91425" bIns="91425"/>
          <a:lstStyle>
            <a:lvl1pPr>
              <a:defRPr sz="1200">
                <a:solidFill>
                  <a:schemeClr val="tx1"/>
                </a:solidFill>
                <a:latin typeface="Arial" charset="0"/>
                <a:cs typeface="Arial" charset="0"/>
              </a:defRPr>
            </a:lvl1pPr>
            <a:lvl2pPr marL="742950" indent="-285750">
              <a:defRPr sz="1200">
                <a:solidFill>
                  <a:schemeClr val="tx1"/>
                </a:solidFill>
                <a:latin typeface="Arial" charset="0"/>
                <a:cs typeface="Arial" charset="0"/>
              </a:defRPr>
            </a:lvl2pPr>
            <a:lvl3pPr marL="1143000" indent="-228600">
              <a:defRPr sz="1200">
                <a:solidFill>
                  <a:schemeClr val="tx1"/>
                </a:solidFill>
                <a:latin typeface="Arial" charset="0"/>
                <a:cs typeface="Arial" charset="0"/>
              </a:defRPr>
            </a:lvl3pPr>
            <a:lvl4pPr marL="1600200" indent="-228600">
              <a:defRPr sz="1200">
                <a:solidFill>
                  <a:schemeClr val="tx1"/>
                </a:solidFill>
                <a:latin typeface="Arial" charset="0"/>
                <a:cs typeface="Arial" charset="0"/>
              </a:defRPr>
            </a:lvl4pPr>
            <a:lvl5pPr marL="2057400" indent="-228600">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56"/>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xmlns="">
                <a:solidFill>
                  <a:srgbClr val="FFFFFF"/>
                </a:solidFill>
              </a14:hiddenFill>
            </a:ext>
          </a:extLst>
        </p:spPr>
      </p:sp>
      <p:sp>
        <p:nvSpPr>
          <p:cNvPr id="38915" name="Shape 57"/>
          <p:cNvSpPr txBox="1">
            <a:spLocks noGrp="1"/>
          </p:cNvSpPr>
          <p:nvPr>
            <p:ph type="body" idx="1"/>
          </p:nvPr>
        </p:nvSpPr>
        <p:spPr bwMode="auto">
          <a:xfrm>
            <a:off x="681037" y="4723924"/>
            <a:ext cx="5451477" cy="447579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5" tIns="91425" rIns="91425" bIns="91425"/>
          <a:lstStyle>
            <a:lvl1pPr>
              <a:defRPr sz="1200">
                <a:solidFill>
                  <a:schemeClr val="tx1"/>
                </a:solidFill>
                <a:latin typeface="Arial" charset="0"/>
                <a:cs typeface="Arial" charset="0"/>
              </a:defRPr>
            </a:lvl1pPr>
            <a:lvl2pPr marL="742950" indent="-285750">
              <a:defRPr sz="1200">
                <a:solidFill>
                  <a:schemeClr val="tx1"/>
                </a:solidFill>
                <a:latin typeface="Arial" charset="0"/>
                <a:cs typeface="Arial" charset="0"/>
              </a:defRPr>
            </a:lvl2pPr>
            <a:lvl3pPr marL="1143000" indent="-228600">
              <a:defRPr sz="1200">
                <a:solidFill>
                  <a:schemeClr val="tx1"/>
                </a:solidFill>
                <a:latin typeface="Arial" charset="0"/>
                <a:cs typeface="Arial" charset="0"/>
              </a:defRPr>
            </a:lvl3pPr>
            <a:lvl4pPr marL="1600200" indent="-228600">
              <a:defRPr sz="1200">
                <a:solidFill>
                  <a:schemeClr val="tx1"/>
                </a:solidFill>
                <a:latin typeface="Arial" charset="0"/>
                <a:cs typeface="Arial" charset="0"/>
              </a:defRPr>
            </a:lvl4pPr>
            <a:lvl5pPr marL="2057400" indent="-228600">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Shape 56"/>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xmlns="">
                <a:solidFill>
                  <a:srgbClr val="FFFFFF"/>
                </a:solidFill>
              </a14:hiddenFill>
            </a:ext>
          </a:extLst>
        </p:spPr>
      </p:sp>
      <p:sp>
        <p:nvSpPr>
          <p:cNvPr id="40963" name="Shape 57"/>
          <p:cNvSpPr txBox="1">
            <a:spLocks noGrp="1"/>
          </p:cNvSpPr>
          <p:nvPr>
            <p:ph type="body" idx="1"/>
          </p:nvPr>
        </p:nvSpPr>
        <p:spPr bwMode="auto">
          <a:xfrm>
            <a:off x="681037" y="4723924"/>
            <a:ext cx="5451477" cy="447579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5" tIns="91425" rIns="91425" bIns="91425"/>
          <a:lstStyle>
            <a:lvl1pPr>
              <a:defRPr sz="1200">
                <a:solidFill>
                  <a:schemeClr val="tx1"/>
                </a:solidFill>
                <a:latin typeface="Arial" charset="0"/>
                <a:cs typeface="Arial" charset="0"/>
              </a:defRPr>
            </a:lvl1pPr>
            <a:lvl2pPr marL="742950" indent="-285750">
              <a:defRPr sz="1200">
                <a:solidFill>
                  <a:schemeClr val="tx1"/>
                </a:solidFill>
                <a:latin typeface="Arial" charset="0"/>
                <a:cs typeface="Arial" charset="0"/>
              </a:defRPr>
            </a:lvl2pPr>
            <a:lvl3pPr marL="1143000" indent="-228600">
              <a:defRPr sz="1200">
                <a:solidFill>
                  <a:schemeClr val="tx1"/>
                </a:solidFill>
                <a:latin typeface="Arial" charset="0"/>
                <a:cs typeface="Arial" charset="0"/>
              </a:defRPr>
            </a:lvl3pPr>
            <a:lvl4pPr marL="1600200" indent="-228600">
              <a:defRPr sz="1200">
                <a:solidFill>
                  <a:schemeClr val="tx1"/>
                </a:solidFill>
                <a:latin typeface="Arial" charset="0"/>
                <a:cs typeface="Arial" charset="0"/>
              </a:defRPr>
            </a:lvl4pPr>
            <a:lvl5pPr marL="2057400" indent="-228600">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95250" y="746125"/>
            <a:ext cx="6623050" cy="37290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1356" y="4724202"/>
            <a:ext cx="5450839" cy="447556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1767869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4" name="Дата 3"/>
          <p:cNvSpPr>
            <a:spLocks noGrp="1"/>
          </p:cNvSpPr>
          <p:nvPr>
            <p:ph type="dt" sz="half" idx="10"/>
          </p:nvPr>
        </p:nvSpPr>
        <p:spPr>
          <a:xfrm>
            <a:off x="2705832" y="3556249"/>
            <a:ext cx="2371670" cy="258968"/>
          </a:xfrm>
        </p:spPr>
        <p:txBody>
          <a:bodyPr lIns="0" tIns="0" rIns="0" bIns="0"/>
          <a:lstStyle>
            <a:lvl1pPr>
              <a:defRPr>
                <a:latin typeface="Arial"/>
              </a:defRPr>
            </a:lvl1pPr>
          </a:lstStyle>
          <a:p>
            <a:fld id="{80E8CCE0-1E2A-4DCB-9287-1EB2D0346AAD}" type="datetime4">
              <a:rPr lang="ru-RU" smtClean="0"/>
              <a:pPr/>
              <a:t>29 ноября 2018 г.</a:t>
            </a:fld>
            <a:endParaRPr lang="ru-RU" dirty="0"/>
          </a:p>
        </p:txBody>
      </p:sp>
      <p:pic>
        <p:nvPicPr>
          <p:cNvPr id="8" name="Изображение 7" descr="for_ppt_mineconom.pdf"/>
          <p:cNvPicPr>
            <a:picLocks noChangeAspect="1"/>
          </p:cNvPicPr>
          <p:nvPr userDrawn="1"/>
        </p:nvPicPr>
        <p:blipFill>
          <a:blip r:embed="rId2">
            <a:extLst>
              <a:ext uri="{28A0092B-C50C-407E-A947-70E740481C1C}">
                <a14:useLocalDpi xmlns:a14="http://schemas.microsoft.com/office/drawing/2010/main" xmlns=""/>
              </a:ext>
            </a:extLst>
          </a:blip>
          <a:stretch>
            <a:fillRect/>
          </a:stretch>
        </p:blipFill>
        <p:spPr>
          <a:xfrm>
            <a:off x="2187611" y="345064"/>
            <a:ext cx="990854" cy="1038606"/>
          </a:xfrm>
          <a:prstGeom prst="rect">
            <a:avLst/>
          </a:prstGeom>
        </p:spPr>
      </p:pic>
      <p:sp>
        <p:nvSpPr>
          <p:cNvPr id="6" name="Текст 5"/>
          <p:cNvSpPr>
            <a:spLocks noGrp="1"/>
          </p:cNvSpPr>
          <p:nvPr>
            <p:ph type="body" sz="quarter" idx="11"/>
          </p:nvPr>
        </p:nvSpPr>
        <p:spPr>
          <a:xfrm>
            <a:off x="2700003" y="1620211"/>
            <a:ext cx="5083513" cy="1661160"/>
          </a:xfrm>
        </p:spPr>
        <p:txBody>
          <a:bodyPr>
            <a:noAutofit/>
          </a:bodyPr>
          <a:lstStyle>
            <a:lvl1pPr>
              <a:defRPr sz="3000" cap="all"/>
            </a:lvl1pPr>
            <a:lvl3pPr>
              <a:spcBef>
                <a:spcPts val="600"/>
              </a:spcBef>
              <a:defRPr/>
            </a:lvl3pPr>
          </a:lstStyle>
          <a:p>
            <a:pPr lvl="0"/>
            <a:r>
              <a:rPr lang="ru-RU"/>
              <a:t>Образец текста</a:t>
            </a:r>
          </a:p>
          <a:p>
            <a:pPr lvl="1"/>
            <a:r>
              <a:rPr lang="ru-RU"/>
              <a:t>Второй уровень</a:t>
            </a:r>
          </a:p>
          <a:p>
            <a:pPr lvl="2"/>
            <a:r>
              <a:rPr lang="ru-RU"/>
              <a:t>Третий уровень</a:t>
            </a:r>
          </a:p>
        </p:txBody>
      </p:sp>
    </p:spTree>
    <p:extLst>
      <p:ext uri="{BB962C8B-B14F-4D97-AF65-F5344CB8AC3E}">
        <p14:creationId xmlns:p14="http://schemas.microsoft.com/office/powerpoint/2010/main" xmlns="" val="2174772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Слайд с выноской">
    <p:spTree>
      <p:nvGrpSpPr>
        <p:cNvPr id="1" name=""/>
        <p:cNvGrpSpPr/>
        <p:nvPr/>
      </p:nvGrpSpPr>
      <p:grpSpPr>
        <a:xfrm>
          <a:off x="0" y="0"/>
          <a:ext cx="0" cy="0"/>
          <a:chOff x="0" y="0"/>
          <a:chExt cx="0" cy="0"/>
        </a:xfrm>
      </p:grpSpPr>
      <p:sp>
        <p:nvSpPr>
          <p:cNvPr id="7" name="Прямоугольник 6"/>
          <p:cNvSpPr/>
          <p:nvPr userDrawn="1"/>
        </p:nvSpPr>
        <p:spPr>
          <a:xfrm>
            <a:off x="4975225" y="1048840"/>
            <a:ext cx="3665538" cy="3247409"/>
          </a:xfrm>
          <a:prstGeom prst="rect">
            <a:avLst/>
          </a:prstGeom>
          <a:solidFill>
            <a:srgbClr val="00B2A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latin typeface="Arial"/>
            </a:endParaRPr>
          </a:p>
        </p:txBody>
      </p:sp>
      <p:sp>
        <p:nvSpPr>
          <p:cNvPr id="3" name="Подзаголовок 2"/>
          <p:cNvSpPr>
            <a:spLocks noGrp="1"/>
          </p:cNvSpPr>
          <p:nvPr>
            <p:ph type="subTitle" idx="1"/>
          </p:nvPr>
        </p:nvSpPr>
        <p:spPr>
          <a:xfrm>
            <a:off x="1743095" y="294148"/>
            <a:ext cx="6034423" cy="318743"/>
          </a:xfrm>
        </p:spPr>
        <p:txBody>
          <a:bodyPr anchor="t" anchorCtr="0">
            <a:normAutofit/>
          </a:bodyPr>
          <a:lstStyle>
            <a:lvl1pPr marL="0" indent="0" algn="l">
              <a:buNone/>
              <a:defRPr sz="1100" cap="all">
                <a:solidFill>
                  <a:srgbClr val="0077C8"/>
                </a:solidFill>
              </a:defRPr>
            </a:lvl1pPr>
            <a:lvl2pPr marL="401239" indent="0" algn="ctr">
              <a:buNone/>
              <a:defRPr>
                <a:solidFill>
                  <a:schemeClr val="tx1">
                    <a:tint val="75000"/>
                  </a:schemeClr>
                </a:solidFill>
              </a:defRPr>
            </a:lvl2pPr>
            <a:lvl3pPr marL="802477" indent="0" algn="ctr">
              <a:buNone/>
              <a:defRPr>
                <a:solidFill>
                  <a:schemeClr val="tx1">
                    <a:tint val="75000"/>
                  </a:schemeClr>
                </a:solidFill>
              </a:defRPr>
            </a:lvl3pPr>
            <a:lvl4pPr marL="1203716" indent="0" algn="ctr">
              <a:buNone/>
              <a:defRPr>
                <a:solidFill>
                  <a:schemeClr val="tx1">
                    <a:tint val="75000"/>
                  </a:schemeClr>
                </a:solidFill>
              </a:defRPr>
            </a:lvl4pPr>
            <a:lvl5pPr marL="1604955" indent="0" algn="ctr">
              <a:buNone/>
              <a:defRPr>
                <a:solidFill>
                  <a:schemeClr val="tx1">
                    <a:tint val="75000"/>
                  </a:schemeClr>
                </a:solidFill>
              </a:defRPr>
            </a:lvl5pPr>
            <a:lvl6pPr marL="2006194" indent="0" algn="ctr">
              <a:buNone/>
              <a:defRPr>
                <a:solidFill>
                  <a:schemeClr val="tx1">
                    <a:tint val="75000"/>
                  </a:schemeClr>
                </a:solidFill>
              </a:defRPr>
            </a:lvl6pPr>
            <a:lvl7pPr marL="2407432" indent="0" algn="ctr">
              <a:buNone/>
              <a:defRPr>
                <a:solidFill>
                  <a:schemeClr val="tx1">
                    <a:tint val="75000"/>
                  </a:schemeClr>
                </a:solidFill>
              </a:defRPr>
            </a:lvl7pPr>
            <a:lvl8pPr marL="2808671" indent="0" algn="ctr">
              <a:buNone/>
              <a:defRPr>
                <a:solidFill>
                  <a:schemeClr val="tx1">
                    <a:tint val="75000"/>
                  </a:schemeClr>
                </a:solidFill>
              </a:defRPr>
            </a:lvl8pPr>
            <a:lvl9pPr marL="320991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7CE67B38-44CA-4206-A02F-E48598E3311E}" type="datetime4">
              <a:rPr lang="ru-RU" smtClean="0"/>
              <a:pPr/>
              <a:t>29 ноября 2018 г.</a:t>
            </a:fld>
            <a:endParaRPr lang="ru-RU" dirty="0"/>
          </a:p>
        </p:txBody>
      </p:sp>
      <p:sp>
        <p:nvSpPr>
          <p:cNvPr id="6" name="Номер слайда 5"/>
          <p:cNvSpPr>
            <a:spLocks noGrp="1"/>
          </p:cNvSpPr>
          <p:nvPr>
            <p:ph type="sldNum" sz="quarter" idx="12"/>
          </p:nvPr>
        </p:nvSpPr>
        <p:spPr/>
        <p:txBody>
          <a:bodyPr/>
          <a:lstStyle/>
          <a:p>
            <a:fld id="{AA83A2C4-EAEE-0541-80F0-7D439BD8E73A}" type="slidenum">
              <a:rPr/>
              <a:pPr/>
              <a:t>‹#›</a:t>
            </a:fld>
            <a:endParaRPr lang="ru-RU" dirty="0"/>
          </a:p>
        </p:txBody>
      </p:sp>
      <p:sp>
        <p:nvSpPr>
          <p:cNvPr id="8" name="Текст 7"/>
          <p:cNvSpPr>
            <a:spLocks noGrp="1"/>
          </p:cNvSpPr>
          <p:nvPr>
            <p:ph type="body" sz="quarter" idx="13"/>
          </p:nvPr>
        </p:nvSpPr>
        <p:spPr>
          <a:xfrm>
            <a:off x="1743078" y="1008686"/>
            <a:ext cx="2801399" cy="3283839"/>
          </a:xfrm>
        </p:spPr>
        <p:txBody>
          <a:bodyPr/>
          <a:lstStyle>
            <a:lvl5pPr>
              <a:defRPr sz="9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 name="Текст 7"/>
          <p:cNvSpPr>
            <a:spLocks noGrp="1"/>
          </p:cNvSpPr>
          <p:nvPr>
            <p:ph type="body" sz="quarter" idx="14"/>
          </p:nvPr>
        </p:nvSpPr>
        <p:spPr>
          <a:xfrm>
            <a:off x="5187778" y="1621367"/>
            <a:ext cx="3076510" cy="241337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sz="900">
                <a:solidFill>
                  <a:schemeClr val="bg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xmlns="" val="26750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Слайд с фото навылет">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1743095" y="1059618"/>
            <a:ext cx="6034423" cy="518468"/>
          </a:xfrm>
        </p:spPr>
        <p:txBody>
          <a:bodyPr/>
          <a:lstStyle/>
          <a:p>
            <a:r>
              <a:rPr lang="ru-RU"/>
              <a:t>Образец заголовка</a:t>
            </a:r>
          </a:p>
        </p:txBody>
      </p:sp>
      <p:sp>
        <p:nvSpPr>
          <p:cNvPr id="3" name="Подзаголовок 2"/>
          <p:cNvSpPr>
            <a:spLocks noGrp="1"/>
          </p:cNvSpPr>
          <p:nvPr>
            <p:ph type="subTitle" idx="1"/>
          </p:nvPr>
        </p:nvSpPr>
        <p:spPr>
          <a:xfrm>
            <a:off x="1743095" y="294148"/>
            <a:ext cx="6034423" cy="318743"/>
          </a:xfrm>
        </p:spPr>
        <p:txBody>
          <a:bodyPr anchor="t" anchorCtr="0">
            <a:normAutofit/>
          </a:bodyPr>
          <a:lstStyle>
            <a:lvl1pPr marL="0" indent="0" algn="l">
              <a:buNone/>
              <a:defRPr sz="1100" cap="all">
                <a:solidFill>
                  <a:srgbClr val="0077C8"/>
                </a:solidFill>
              </a:defRPr>
            </a:lvl1pPr>
            <a:lvl2pPr marL="401239" indent="0" algn="ctr">
              <a:buNone/>
              <a:defRPr>
                <a:solidFill>
                  <a:schemeClr val="tx1">
                    <a:tint val="75000"/>
                  </a:schemeClr>
                </a:solidFill>
              </a:defRPr>
            </a:lvl2pPr>
            <a:lvl3pPr marL="802477" indent="0" algn="ctr">
              <a:buNone/>
              <a:defRPr>
                <a:solidFill>
                  <a:schemeClr val="tx1">
                    <a:tint val="75000"/>
                  </a:schemeClr>
                </a:solidFill>
              </a:defRPr>
            </a:lvl3pPr>
            <a:lvl4pPr marL="1203716" indent="0" algn="ctr">
              <a:buNone/>
              <a:defRPr>
                <a:solidFill>
                  <a:schemeClr val="tx1">
                    <a:tint val="75000"/>
                  </a:schemeClr>
                </a:solidFill>
              </a:defRPr>
            </a:lvl4pPr>
            <a:lvl5pPr marL="1604955" indent="0" algn="ctr">
              <a:buNone/>
              <a:defRPr>
                <a:solidFill>
                  <a:schemeClr val="tx1">
                    <a:tint val="75000"/>
                  </a:schemeClr>
                </a:solidFill>
              </a:defRPr>
            </a:lvl5pPr>
            <a:lvl6pPr marL="2006194" indent="0" algn="ctr">
              <a:buNone/>
              <a:defRPr>
                <a:solidFill>
                  <a:schemeClr val="tx1">
                    <a:tint val="75000"/>
                  </a:schemeClr>
                </a:solidFill>
              </a:defRPr>
            </a:lvl6pPr>
            <a:lvl7pPr marL="2407432" indent="0" algn="ctr">
              <a:buNone/>
              <a:defRPr>
                <a:solidFill>
                  <a:schemeClr val="tx1">
                    <a:tint val="75000"/>
                  </a:schemeClr>
                </a:solidFill>
              </a:defRPr>
            </a:lvl7pPr>
            <a:lvl8pPr marL="2808671" indent="0" algn="ctr">
              <a:buNone/>
              <a:defRPr>
                <a:solidFill>
                  <a:schemeClr val="tx1">
                    <a:tint val="75000"/>
                  </a:schemeClr>
                </a:solidFill>
              </a:defRPr>
            </a:lvl8pPr>
            <a:lvl9pPr marL="320991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977EB163-C7B4-49D2-9DD4-C056FADCB23D}" type="datetime4">
              <a:rPr lang="ru-RU" smtClean="0"/>
              <a:pPr/>
              <a:t>29 ноября 2018 г.</a:t>
            </a:fld>
            <a:endParaRPr lang="ru-RU" dirty="0"/>
          </a:p>
        </p:txBody>
      </p:sp>
      <p:sp>
        <p:nvSpPr>
          <p:cNvPr id="6" name="Номер слайда 5"/>
          <p:cNvSpPr>
            <a:spLocks noGrp="1"/>
          </p:cNvSpPr>
          <p:nvPr>
            <p:ph type="sldNum" sz="quarter" idx="12"/>
          </p:nvPr>
        </p:nvSpPr>
        <p:spPr/>
        <p:txBody>
          <a:bodyPr/>
          <a:lstStyle/>
          <a:p>
            <a:fld id="{AA83A2C4-EAEE-0541-80F0-7D439BD8E73A}" type="slidenum">
              <a:rPr/>
              <a:pPr/>
              <a:t>‹#›</a:t>
            </a:fld>
            <a:endParaRPr lang="ru-RU" dirty="0"/>
          </a:p>
        </p:txBody>
      </p:sp>
      <p:sp>
        <p:nvSpPr>
          <p:cNvPr id="8" name="Текст 7"/>
          <p:cNvSpPr>
            <a:spLocks noGrp="1"/>
          </p:cNvSpPr>
          <p:nvPr>
            <p:ph type="body" sz="quarter" idx="13"/>
          </p:nvPr>
        </p:nvSpPr>
        <p:spPr>
          <a:xfrm>
            <a:off x="1743096" y="1782232"/>
            <a:ext cx="2801381" cy="2510368"/>
          </a:xfrm>
        </p:spPr>
        <p:txBody>
          <a:bodyPr/>
          <a:lstStyle>
            <a:lvl5pPr>
              <a:defRPr sz="9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Рисунок 6"/>
          <p:cNvSpPr>
            <a:spLocks noGrp="1"/>
          </p:cNvSpPr>
          <p:nvPr>
            <p:ph type="pic" sz="quarter" idx="14"/>
          </p:nvPr>
        </p:nvSpPr>
        <p:spPr>
          <a:xfrm>
            <a:off x="4984396" y="1816180"/>
            <a:ext cx="3656368" cy="2476421"/>
          </a:xfrm>
        </p:spPr>
        <p:txBody>
          <a:bodyPr/>
          <a:lstStyle/>
          <a:p>
            <a:endParaRPr lang="ru-RU" dirty="0"/>
          </a:p>
        </p:txBody>
      </p:sp>
    </p:spTree>
    <p:extLst>
      <p:ext uri="{BB962C8B-B14F-4D97-AF65-F5344CB8AC3E}">
        <p14:creationId xmlns:p14="http://schemas.microsoft.com/office/powerpoint/2010/main" xmlns="" val="3245640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Слайд с таблицей">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43095" y="294148"/>
            <a:ext cx="6034423" cy="318743"/>
          </a:xfrm>
        </p:spPr>
        <p:txBody>
          <a:bodyPr anchor="t" anchorCtr="0">
            <a:normAutofit/>
          </a:bodyPr>
          <a:lstStyle>
            <a:lvl1pPr marL="0" indent="0" algn="l">
              <a:buNone/>
              <a:defRPr sz="1100" cap="all">
                <a:solidFill>
                  <a:srgbClr val="0077C8"/>
                </a:solidFill>
              </a:defRPr>
            </a:lvl1pPr>
            <a:lvl2pPr marL="401239" indent="0" algn="ctr">
              <a:buNone/>
              <a:defRPr>
                <a:solidFill>
                  <a:schemeClr val="tx1">
                    <a:tint val="75000"/>
                  </a:schemeClr>
                </a:solidFill>
              </a:defRPr>
            </a:lvl2pPr>
            <a:lvl3pPr marL="802477" indent="0" algn="ctr">
              <a:buNone/>
              <a:defRPr>
                <a:solidFill>
                  <a:schemeClr val="tx1">
                    <a:tint val="75000"/>
                  </a:schemeClr>
                </a:solidFill>
              </a:defRPr>
            </a:lvl3pPr>
            <a:lvl4pPr marL="1203716" indent="0" algn="ctr">
              <a:buNone/>
              <a:defRPr>
                <a:solidFill>
                  <a:schemeClr val="tx1">
                    <a:tint val="75000"/>
                  </a:schemeClr>
                </a:solidFill>
              </a:defRPr>
            </a:lvl4pPr>
            <a:lvl5pPr marL="1604955" indent="0" algn="ctr">
              <a:buNone/>
              <a:defRPr>
                <a:solidFill>
                  <a:schemeClr val="tx1">
                    <a:tint val="75000"/>
                  </a:schemeClr>
                </a:solidFill>
              </a:defRPr>
            </a:lvl5pPr>
            <a:lvl6pPr marL="2006194" indent="0" algn="ctr">
              <a:buNone/>
              <a:defRPr>
                <a:solidFill>
                  <a:schemeClr val="tx1">
                    <a:tint val="75000"/>
                  </a:schemeClr>
                </a:solidFill>
              </a:defRPr>
            </a:lvl6pPr>
            <a:lvl7pPr marL="2407432" indent="0" algn="ctr">
              <a:buNone/>
              <a:defRPr>
                <a:solidFill>
                  <a:schemeClr val="tx1">
                    <a:tint val="75000"/>
                  </a:schemeClr>
                </a:solidFill>
              </a:defRPr>
            </a:lvl7pPr>
            <a:lvl8pPr marL="2808671" indent="0" algn="ctr">
              <a:buNone/>
              <a:defRPr>
                <a:solidFill>
                  <a:schemeClr val="tx1">
                    <a:tint val="75000"/>
                  </a:schemeClr>
                </a:solidFill>
              </a:defRPr>
            </a:lvl8pPr>
            <a:lvl9pPr marL="320991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F91FED1-FA07-4B77-8ECF-56416DFC0E1F}" type="datetime4">
              <a:rPr lang="ru-RU" smtClean="0"/>
              <a:pPr/>
              <a:t>29 ноября 2018 г.</a:t>
            </a:fld>
            <a:endParaRPr lang="ru-RU" dirty="0"/>
          </a:p>
        </p:txBody>
      </p:sp>
      <p:sp>
        <p:nvSpPr>
          <p:cNvPr id="6" name="Номер слайда 5"/>
          <p:cNvSpPr>
            <a:spLocks noGrp="1"/>
          </p:cNvSpPr>
          <p:nvPr>
            <p:ph type="sldNum" sz="quarter" idx="12"/>
          </p:nvPr>
        </p:nvSpPr>
        <p:spPr/>
        <p:txBody>
          <a:bodyPr/>
          <a:lstStyle/>
          <a:p>
            <a:fld id="{AA83A2C4-EAEE-0541-80F0-7D439BD8E73A}" type="slidenum">
              <a:rPr/>
              <a:pPr/>
              <a:t>‹#›</a:t>
            </a:fld>
            <a:endParaRPr lang="ru-RU" dirty="0"/>
          </a:p>
        </p:txBody>
      </p:sp>
      <p:sp>
        <p:nvSpPr>
          <p:cNvPr id="9" name="Таблица 8"/>
          <p:cNvSpPr>
            <a:spLocks noGrp="1"/>
          </p:cNvSpPr>
          <p:nvPr>
            <p:ph type="tbl" sz="quarter" idx="13"/>
          </p:nvPr>
        </p:nvSpPr>
        <p:spPr>
          <a:xfrm>
            <a:off x="1743095" y="1041696"/>
            <a:ext cx="6040421" cy="3250830"/>
          </a:xfrm>
        </p:spPr>
        <p:txBody>
          <a:bodyPr/>
          <a:lstStyle/>
          <a:p>
            <a:endParaRPr lang="ru-RU" dirty="0"/>
          </a:p>
        </p:txBody>
      </p:sp>
    </p:spTree>
    <p:extLst>
      <p:ext uri="{BB962C8B-B14F-4D97-AF65-F5344CB8AC3E}">
        <p14:creationId xmlns:p14="http://schemas.microsoft.com/office/powerpoint/2010/main" xmlns="" val="1200670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43095" y="294148"/>
            <a:ext cx="6034423" cy="318743"/>
          </a:xfrm>
        </p:spPr>
        <p:txBody>
          <a:bodyPr anchor="t" anchorCtr="0">
            <a:normAutofit/>
          </a:bodyPr>
          <a:lstStyle>
            <a:lvl1pPr marL="0" indent="0" algn="l">
              <a:buNone/>
              <a:defRPr sz="1100" cap="all">
                <a:solidFill>
                  <a:srgbClr val="0077C8"/>
                </a:solidFill>
              </a:defRPr>
            </a:lvl1pPr>
            <a:lvl2pPr marL="401239" indent="0" algn="ctr">
              <a:buNone/>
              <a:defRPr>
                <a:solidFill>
                  <a:schemeClr val="tx1">
                    <a:tint val="75000"/>
                  </a:schemeClr>
                </a:solidFill>
              </a:defRPr>
            </a:lvl2pPr>
            <a:lvl3pPr marL="802477" indent="0" algn="ctr">
              <a:buNone/>
              <a:defRPr>
                <a:solidFill>
                  <a:schemeClr val="tx1">
                    <a:tint val="75000"/>
                  </a:schemeClr>
                </a:solidFill>
              </a:defRPr>
            </a:lvl3pPr>
            <a:lvl4pPr marL="1203716" indent="0" algn="ctr">
              <a:buNone/>
              <a:defRPr>
                <a:solidFill>
                  <a:schemeClr val="tx1">
                    <a:tint val="75000"/>
                  </a:schemeClr>
                </a:solidFill>
              </a:defRPr>
            </a:lvl4pPr>
            <a:lvl5pPr marL="1604955" indent="0" algn="ctr">
              <a:buNone/>
              <a:defRPr>
                <a:solidFill>
                  <a:schemeClr val="tx1">
                    <a:tint val="75000"/>
                  </a:schemeClr>
                </a:solidFill>
              </a:defRPr>
            </a:lvl5pPr>
            <a:lvl6pPr marL="2006194" indent="0" algn="ctr">
              <a:buNone/>
              <a:defRPr>
                <a:solidFill>
                  <a:schemeClr val="tx1">
                    <a:tint val="75000"/>
                  </a:schemeClr>
                </a:solidFill>
              </a:defRPr>
            </a:lvl6pPr>
            <a:lvl7pPr marL="2407432" indent="0" algn="ctr">
              <a:buNone/>
              <a:defRPr>
                <a:solidFill>
                  <a:schemeClr val="tx1">
                    <a:tint val="75000"/>
                  </a:schemeClr>
                </a:solidFill>
              </a:defRPr>
            </a:lvl7pPr>
            <a:lvl8pPr marL="2808671" indent="0" algn="ctr">
              <a:buNone/>
              <a:defRPr>
                <a:solidFill>
                  <a:schemeClr val="tx1">
                    <a:tint val="75000"/>
                  </a:schemeClr>
                </a:solidFill>
              </a:defRPr>
            </a:lvl8pPr>
            <a:lvl9pPr marL="320991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132BA81-D16F-4339-B7DC-1A8A0A3D054E}" type="datetime4">
              <a:rPr lang="ru-RU" smtClean="0"/>
              <a:pPr/>
              <a:t>29 ноября 2018 г.</a:t>
            </a:fld>
            <a:endParaRPr lang="ru-RU" dirty="0"/>
          </a:p>
        </p:txBody>
      </p:sp>
      <p:sp>
        <p:nvSpPr>
          <p:cNvPr id="6" name="Номер слайда 5"/>
          <p:cNvSpPr>
            <a:spLocks noGrp="1"/>
          </p:cNvSpPr>
          <p:nvPr>
            <p:ph type="sldNum" sz="quarter" idx="12"/>
          </p:nvPr>
        </p:nvSpPr>
        <p:spPr/>
        <p:txBody>
          <a:bodyPr/>
          <a:lstStyle/>
          <a:p>
            <a:fld id="{AA83A2C4-EAEE-0541-80F0-7D439BD8E73A}" type="slidenum">
              <a:rPr/>
              <a:pPr/>
              <a:t>‹#›</a:t>
            </a:fld>
            <a:endParaRPr lang="ru-RU" dirty="0"/>
          </a:p>
        </p:txBody>
      </p:sp>
    </p:spTree>
    <p:extLst>
      <p:ext uri="{BB962C8B-B14F-4D97-AF65-F5344CB8AC3E}">
        <p14:creationId xmlns:p14="http://schemas.microsoft.com/office/powerpoint/2010/main" xmlns="" val="2955462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1_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4301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294546" y="420851"/>
            <a:ext cx="8051672" cy="541590"/>
          </a:xfrm>
          <a:prstGeom prst="rect">
            <a:avLst/>
          </a:prstGeom>
        </p:spPr>
        <p:txBody>
          <a:bodyPr lIns="77154" tIns="77154" rIns="77154" bIns="77154" anchor="t"/>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294546" y="1089871"/>
            <a:ext cx="8051672" cy="3230818"/>
          </a:xfrm>
          <a:prstGeom prst="rect">
            <a:avLst/>
          </a:prstGeom>
        </p:spPr>
        <p:txBody>
          <a:bodyPr lIns="77154" tIns="77154" rIns="77154" bIns="77154"/>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19"/>
          <p:cNvSpPr txBox="1">
            <a:spLocks noGrp="1"/>
          </p:cNvSpPr>
          <p:nvPr>
            <p:ph type="sldNum" idx="10"/>
          </p:nvPr>
        </p:nvSpPr>
        <p:spPr>
          <a:xfrm>
            <a:off x="8006208" y="4410343"/>
            <a:ext cx="519046" cy="371563"/>
          </a:xfrm>
          <a:prstGeom prst="rect">
            <a:avLst/>
          </a:prstGeom>
        </p:spPr>
        <p:txBody>
          <a:bodyPr wrap="square" lIns="77154" tIns="77154" rIns="77154" bIns="77154" anchor="ctr" anchorCtr="0">
            <a:noAutofit/>
          </a:bodyPr>
          <a:lstStyle>
            <a:lvl1pPr>
              <a:spcBef>
                <a:spcPts val="0"/>
              </a:spcBef>
              <a:defRPr/>
            </a:lvl1pPr>
          </a:lstStyle>
          <a:p>
            <a:pPr>
              <a:defRPr/>
            </a:pPr>
            <a:fld id="{803ED1CD-0C1A-4056-B99A-365D2BF081AD}" type="slidenum">
              <a:rPr lang="ru"/>
              <a:pPr>
                <a:defRPr/>
              </a:pPr>
              <a:t>‹#›</a:t>
            </a:fld>
            <a:endParaRPr lang="ru"/>
          </a:p>
        </p:txBody>
      </p:sp>
    </p:spTree>
    <p:extLst>
      <p:ext uri="{BB962C8B-B14F-4D97-AF65-F5344CB8AC3E}">
        <p14:creationId xmlns:p14="http://schemas.microsoft.com/office/powerpoint/2010/main" xmlns="" val="10506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844515" y="194798"/>
            <a:ext cx="6106933" cy="810683"/>
          </a:xfrm>
          <a:prstGeom prst="rect">
            <a:avLst/>
          </a:prstGeom>
        </p:spPr>
        <p:txBody>
          <a:bodyPr lIns="77154" tIns="77154" rIns="77154" bIns="77154"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body" idx="1"/>
          </p:nvPr>
        </p:nvSpPr>
        <p:spPr>
          <a:xfrm>
            <a:off x="844445" y="1134957"/>
            <a:ext cx="2964167" cy="3523387"/>
          </a:xfrm>
          <a:prstGeom prst="rect">
            <a:avLst/>
          </a:prstGeom>
        </p:spPr>
        <p:txBody>
          <a:bodyPr lIns="77154" tIns="77154" rIns="77154" bIns="77154" anchor="t" anchorCtr="0"/>
          <a:lstStyle>
            <a:lvl1pPr lvl="0">
              <a:spcBef>
                <a:spcPts val="0"/>
              </a:spcBef>
              <a:buSzPct val="100000"/>
              <a:defRPr sz="1500"/>
            </a:lvl1pPr>
            <a:lvl2pPr lvl="1">
              <a:spcBef>
                <a:spcPts val="0"/>
              </a:spcBef>
              <a:buSzPct val="100000"/>
              <a:defRPr sz="1500"/>
            </a:lvl2pPr>
            <a:lvl3pPr lvl="2">
              <a:spcBef>
                <a:spcPts val="0"/>
              </a:spcBef>
              <a:buSzPct val="100000"/>
              <a:defRPr sz="15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2"/>
          </p:nvPr>
        </p:nvSpPr>
        <p:spPr>
          <a:xfrm>
            <a:off x="3987239" y="1134957"/>
            <a:ext cx="2964167" cy="3523387"/>
          </a:xfrm>
          <a:prstGeom prst="rect">
            <a:avLst/>
          </a:prstGeom>
        </p:spPr>
        <p:txBody>
          <a:bodyPr lIns="77154" tIns="77154" rIns="77154" bIns="77154" anchor="t" anchorCtr="0"/>
          <a:lstStyle>
            <a:lvl1pPr lvl="0">
              <a:spcBef>
                <a:spcPts val="0"/>
              </a:spcBef>
              <a:buSzPct val="100000"/>
              <a:defRPr sz="1500"/>
            </a:lvl1pPr>
            <a:lvl2pPr lvl="1">
              <a:spcBef>
                <a:spcPts val="0"/>
              </a:spcBef>
              <a:buSzPct val="100000"/>
              <a:defRPr sz="1500"/>
            </a:lvl2pPr>
            <a:lvl3pPr lvl="2">
              <a:spcBef>
                <a:spcPts val="0"/>
              </a:spcBef>
              <a:buSzPct val="100000"/>
              <a:defRPr sz="15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p:nvPr/>
        </p:nvSpPr>
        <p:spPr>
          <a:xfrm>
            <a:off x="6951511" y="4791118"/>
            <a:ext cx="844515" cy="72982"/>
          </a:xfrm>
          <a:prstGeom prst="rect">
            <a:avLst/>
          </a:prstGeom>
          <a:solidFill>
            <a:srgbClr val="FF9715"/>
          </a:solidFill>
          <a:ln>
            <a:noFill/>
          </a:ln>
        </p:spPr>
        <p:txBody>
          <a:bodyPr lIns="77154" tIns="77154" rIns="77154" bIns="77154" anchor="ctr" anchorCtr="0">
            <a:noAutofit/>
          </a:bodyPr>
          <a:lstStyle/>
          <a:p>
            <a:pPr lvl="0">
              <a:spcBef>
                <a:spcPts val="0"/>
              </a:spcBef>
              <a:buNone/>
            </a:pPr>
            <a:endParaRPr/>
          </a:p>
        </p:txBody>
      </p:sp>
      <p:sp>
        <p:nvSpPr>
          <p:cNvPr id="40" name="Shape 40"/>
          <p:cNvSpPr/>
          <p:nvPr/>
        </p:nvSpPr>
        <p:spPr>
          <a:xfrm>
            <a:off x="7796258" y="4791118"/>
            <a:ext cx="844515" cy="72982"/>
          </a:xfrm>
          <a:prstGeom prst="rect">
            <a:avLst/>
          </a:prstGeom>
          <a:solidFill>
            <a:srgbClr val="F20253"/>
          </a:solidFill>
          <a:ln>
            <a:noFill/>
          </a:ln>
        </p:spPr>
        <p:txBody>
          <a:bodyPr lIns="77154" tIns="77154" rIns="77154" bIns="77154" anchor="ctr" anchorCtr="0">
            <a:noAutofit/>
          </a:bodyPr>
          <a:lstStyle/>
          <a:p>
            <a:pPr lvl="0">
              <a:spcBef>
                <a:spcPts val="0"/>
              </a:spcBef>
              <a:buNone/>
            </a:pPr>
            <a:endParaRPr/>
          </a:p>
        </p:txBody>
      </p:sp>
      <p:sp>
        <p:nvSpPr>
          <p:cNvPr id="41" name="Shape 41"/>
          <p:cNvSpPr/>
          <p:nvPr/>
        </p:nvSpPr>
        <p:spPr>
          <a:xfrm>
            <a:off x="0" y="4791118"/>
            <a:ext cx="844515" cy="72982"/>
          </a:xfrm>
          <a:prstGeom prst="rect">
            <a:avLst/>
          </a:prstGeom>
          <a:solidFill>
            <a:srgbClr val="7ECEFD"/>
          </a:solidFill>
          <a:ln>
            <a:noFill/>
          </a:ln>
        </p:spPr>
        <p:txBody>
          <a:bodyPr lIns="77154" tIns="77154" rIns="77154" bIns="77154" anchor="ctr" anchorCtr="0">
            <a:noAutofit/>
          </a:bodyPr>
          <a:lstStyle/>
          <a:p>
            <a:pPr lvl="0">
              <a:spcBef>
                <a:spcPts val="0"/>
              </a:spcBef>
              <a:buNone/>
            </a:pPr>
            <a:endParaRPr/>
          </a:p>
        </p:txBody>
      </p:sp>
      <p:sp>
        <p:nvSpPr>
          <p:cNvPr id="42" name="Shape 42"/>
          <p:cNvSpPr/>
          <p:nvPr/>
        </p:nvSpPr>
        <p:spPr>
          <a:xfrm>
            <a:off x="844524" y="4791118"/>
            <a:ext cx="6106933" cy="72982"/>
          </a:xfrm>
          <a:prstGeom prst="rect">
            <a:avLst/>
          </a:prstGeom>
          <a:solidFill>
            <a:srgbClr val="2185C5"/>
          </a:solidFill>
          <a:ln>
            <a:noFill/>
          </a:ln>
        </p:spPr>
        <p:txBody>
          <a:bodyPr lIns="77154" tIns="77154" rIns="77154" bIns="77154" anchor="ctr" anchorCtr="0">
            <a:noAutofit/>
          </a:bodyPr>
          <a:lstStyle/>
          <a:p>
            <a:pPr lvl="0">
              <a:spcBef>
                <a:spcPts val="0"/>
              </a:spcBef>
              <a:buNone/>
            </a:pPr>
            <a:endParaRPr/>
          </a:p>
        </p:txBody>
      </p:sp>
    </p:spTree>
    <p:extLst>
      <p:ext uri="{BB962C8B-B14F-4D97-AF65-F5344CB8AC3E}">
        <p14:creationId xmlns:p14="http://schemas.microsoft.com/office/powerpoint/2010/main" xmlns="" val="272888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spTree>
      <p:nvGrpSpPr>
        <p:cNvPr id="1" name=""/>
        <p:cNvGrpSpPr/>
        <p:nvPr/>
      </p:nvGrpSpPr>
      <p:grpSpPr>
        <a:xfrm>
          <a:off x="0" y="0"/>
          <a:ext cx="0" cy="0"/>
          <a:chOff x="0" y="0"/>
          <a:chExt cx="0" cy="0"/>
        </a:xfrm>
      </p:grpSpPr>
      <p:pic>
        <p:nvPicPr>
          <p:cNvPr id="5" name="Изображение 4" descr="head_ground.jpg"/>
          <p:cNvPicPr>
            <a:picLocks noChangeAspect="1"/>
          </p:cNvPicPr>
          <p:nvPr userDrawn="1"/>
        </p:nvPicPr>
        <p:blipFill rotWithShape="1">
          <a:blip r:embed="rId2" cstate="print">
            <a:extLst>
              <a:ext uri="{28A0092B-C50C-407E-A947-70E740481C1C}">
                <a14:useLocalDpi xmlns:a14="http://schemas.microsoft.com/office/drawing/2010/main" xmlns=""/>
              </a:ext>
            </a:extLst>
          </a:blip>
          <a:srcRect/>
          <a:stretch/>
        </p:blipFill>
        <p:spPr>
          <a:xfrm>
            <a:off x="0" y="0"/>
            <a:ext cx="8638032" cy="1569110"/>
          </a:xfrm>
          <a:prstGeom prst="rect">
            <a:avLst/>
          </a:prstGeom>
        </p:spPr>
      </p:pic>
      <p:sp>
        <p:nvSpPr>
          <p:cNvPr id="4" name="Дата 3"/>
          <p:cNvSpPr>
            <a:spLocks noGrp="1"/>
          </p:cNvSpPr>
          <p:nvPr>
            <p:ph type="dt" sz="half" idx="10"/>
          </p:nvPr>
        </p:nvSpPr>
        <p:spPr/>
        <p:txBody>
          <a:bodyPr/>
          <a:lstStyle/>
          <a:p>
            <a:fld id="{74F0998A-4E83-4F0A-8A20-97524C08EA53}" type="datetime4">
              <a:rPr lang="ru-RU" smtClean="0"/>
              <a:pPr/>
              <a:t>29 ноября 2018 г.</a:t>
            </a:fld>
            <a:endParaRPr lang="ru-RU" dirty="0"/>
          </a:p>
        </p:txBody>
      </p:sp>
      <p:pic>
        <p:nvPicPr>
          <p:cNvPr id="6" name="Изображение 5" descr="for_ppt_mineconom.pdf"/>
          <p:cNvPicPr>
            <a:picLocks noChangeAspect="1"/>
          </p:cNvPicPr>
          <p:nvPr userDrawn="1"/>
        </p:nvPicPr>
        <p:blipFill>
          <a:blip r:embed="rId3">
            <a:extLst>
              <a:ext uri="{28A0092B-C50C-407E-A947-70E740481C1C}">
                <a14:useLocalDpi xmlns:a14="http://schemas.microsoft.com/office/drawing/2010/main" xmlns=""/>
              </a:ext>
            </a:extLst>
          </a:blip>
          <a:stretch>
            <a:fillRect/>
          </a:stretch>
        </p:blipFill>
        <p:spPr>
          <a:xfrm>
            <a:off x="1792939" y="476826"/>
            <a:ext cx="3403092" cy="817626"/>
          </a:xfrm>
          <a:prstGeom prst="rect">
            <a:avLst/>
          </a:prstGeom>
        </p:spPr>
      </p:pic>
      <p:sp>
        <p:nvSpPr>
          <p:cNvPr id="8" name="Текст 7"/>
          <p:cNvSpPr>
            <a:spLocks noGrp="1"/>
          </p:cNvSpPr>
          <p:nvPr>
            <p:ph type="body" sz="quarter" idx="11"/>
          </p:nvPr>
        </p:nvSpPr>
        <p:spPr>
          <a:xfrm>
            <a:off x="2700003" y="1620213"/>
            <a:ext cx="5083513" cy="1693531"/>
          </a:xfrm>
        </p:spPr>
        <p:txBody>
          <a:bodyPr/>
          <a:lstStyle>
            <a:lvl1pPr>
              <a:defRPr sz="3000"/>
            </a:lvl1pPr>
            <a:lvl2pPr>
              <a:spcBef>
                <a:spcPts val="1200"/>
              </a:spcBef>
              <a:defRPr/>
            </a:lvl2pPr>
          </a:lstStyle>
          <a:p>
            <a:pPr lvl="0"/>
            <a:r>
              <a:rPr lang="ru-RU"/>
              <a:t>Образец текста</a:t>
            </a:r>
          </a:p>
          <a:p>
            <a:pPr lvl="1"/>
            <a:r>
              <a:rPr lang="ru-RU"/>
              <a:t>Второй уровень</a:t>
            </a:r>
          </a:p>
          <a:p>
            <a:pPr lvl="2"/>
            <a:r>
              <a:rPr lang="ru-RU"/>
              <a:t>Третий уровень</a:t>
            </a:r>
          </a:p>
        </p:txBody>
      </p:sp>
    </p:spTree>
    <p:extLst>
      <p:ext uri="{BB962C8B-B14F-4D97-AF65-F5344CB8AC3E}">
        <p14:creationId xmlns:p14="http://schemas.microsoft.com/office/powerpoint/2010/main" xmlns="" val="174884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Титульный слайд">
    <p:spTree>
      <p:nvGrpSpPr>
        <p:cNvPr id="1" name=""/>
        <p:cNvGrpSpPr/>
        <p:nvPr/>
      </p:nvGrpSpPr>
      <p:grpSpPr>
        <a:xfrm>
          <a:off x="0" y="0"/>
          <a:ext cx="0" cy="0"/>
          <a:chOff x="0" y="0"/>
          <a:chExt cx="0" cy="0"/>
        </a:xfrm>
      </p:grpSpPr>
      <p:pic>
        <p:nvPicPr>
          <p:cNvPr id="11" name="Изображение 10" descr="head_ground.jpg"/>
          <p:cNvPicPr>
            <a:picLocks noChangeAspect="1"/>
          </p:cNvPicPr>
          <p:nvPr userDrawn="1"/>
        </p:nvPicPr>
        <p:blipFill rotWithShape="1">
          <a:blip r:embed="rId2" cstate="print">
            <a:extLst>
              <a:ext uri="{28A0092B-C50C-407E-A947-70E740481C1C}">
                <a14:useLocalDpi xmlns:a14="http://schemas.microsoft.com/office/drawing/2010/main" xmlns=""/>
              </a:ext>
            </a:extLst>
          </a:blip>
          <a:srcRect/>
          <a:stretch/>
        </p:blipFill>
        <p:spPr>
          <a:xfrm>
            <a:off x="0" y="0"/>
            <a:ext cx="8638032" cy="881496"/>
          </a:xfrm>
          <a:prstGeom prst="rect">
            <a:avLst/>
          </a:prstGeom>
        </p:spPr>
      </p:pic>
      <p:sp>
        <p:nvSpPr>
          <p:cNvPr id="8" name="Текст 7"/>
          <p:cNvSpPr>
            <a:spLocks noGrp="1"/>
          </p:cNvSpPr>
          <p:nvPr>
            <p:ph type="body" sz="quarter" idx="11"/>
          </p:nvPr>
        </p:nvSpPr>
        <p:spPr>
          <a:xfrm>
            <a:off x="2700003" y="1052468"/>
            <a:ext cx="5083513" cy="2349784"/>
          </a:xfrm>
        </p:spPr>
        <p:txBody>
          <a:bodyPr/>
          <a:lstStyle>
            <a:lvl1pPr>
              <a:defRPr sz="3000"/>
            </a:lvl1pPr>
            <a:lvl2pPr marL="342900" indent="-342900">
              <a:spcBef>
                <a:spcPts val="1200"/>
              </a:spcBef>
              <a:buFont typeface="Lucida Grande"/>
              <a:buChar char="＞"/>
              <a:defRPr/>
            </a:lvl2pPr>
          </a:lstStyle>
          <a:p>
            <a:pPr lvl="0"/>
            <a:r>
              <a:rPr lang="ru-RU"/>
              <a:t>Образец текста</a:t>
            </a:r>
          </a:p>
          <a:p>
            <a:pPr lvl="1"/>
            <a:r>
              <a:rPr lang="ru-RU"/>
              <a:t>Второй уровень</a:t>
            </a:r>
          </a:p>
          <a:p>
            <a:pPr lvl="2"/>
            <a:r>
              <a:rPr lang="ru-RU"/>
              <a:t>Третий уровень</a:t>
            </a:r>
          </a:p>
        </p:txBody>
      </p:sp>
      <p:pic>
        <p:nvPicPr>
          <p:cNvPr id="9" name="Изображение 8" descr="for_ppt_mineconom.pdf"/>
          <p:cNvPicPr>
            <a:picLocks noChangeAspect="1"/>
          </p:cNvPicPr>
          <p:nvPr userDrawn="1"/>
        </p:nvPicPr>
        <p:blipFill>
          <a:blip r:embed="rId3">
            <a:extLst>
              <a:ext uri="{28A0092B-C50C-407E-A947-70E740481C1C}">
                <a14:useLocalDpi xmlns:a14="http://schemas.microsoft.com/office/drawing/2010/main" xmlns=""/>
              </a:ext>
            </a:extLst>
          </a:blip>
          <a:stretch>
            <a:fillRect/>
          </a:stretch>
        </p:blipFill>
        <p:spPr>
          <a:xfrm>
            <a:off x="347702" y="283167"/>
            <a:ext cx="411099" cy="430911"/>
          </a:xfrm>
          <a:prstGeom prst="rect">
            <a:avLst/>
          </a:prstGeom>
        </p:spPr>
      </p:pic>
    </p:spTree>
    <p:extLst>
      <p:ext uri="{BB962C8B-B14F-4D97-AF65-F5344CB8AC3E}">
        <p14:creationId xmlns:p14="http://schemas.microsoft.com/office/powerpoint/2010/main" xmlns="" val="1003255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Слайд в одну колонку с заголовком">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1743095" y="1059618"/>
            <a:ext cx="6034423" cy="518468"/>
          </a:xfrm>
        </p:spPr>
        <p:txBody>
          <a:bodyPr/>
          <a:lstStyle>
            <a:lvl1pPr>
              <a:defRPr b="1"/>
            </a:lvl1pPr>
          </a:lstStyle>
          <a:p>
            <a:r>
              <a:rPr lang="ru-RU"/>
              <a:t>Образец заголовка</a:t>
            </a:r>
          </a:p>
        </p:txBody>
      </p:sp>
      <p:sp>
        <p:nvSpPr>
          <p:cNvPr id="3" name="Подзаголовок 2"/>
          <p:cNvSpPr>
            <a:spLocks noGrp="1"/>
          </p:cNvSpPr>
          <p:nvPr>
            <p:ph type="subTitle" idx="1"/>
          </p:nvPr>
        </p:nvSpPr>
        <p:spPr>
          <a:xfrm>
            <a:off x="1743095" y="294148"/>
            <a:ext cx="6034423" cy="318743"/>
          </a:xfrm>
        </p:spPr>
        <p:txBody>
          <a:bodyPr anchor="t" anchorCtr="0">
            <a:normAutofit/>
          </a:bodyPr>
          <a:lstStyle>
            <a:lvl1pPr marL="0" indent="0" algn="l">
              <a:buNone/>
              <a:defRPr sz="1100" cap="all">
                <a:solidFill>
                  <a:srgbClr val="0077C8"/>
                </a:solidFill>
              </a:defRPr>
            </a:lvl1pPr>
            <a:lvl2pPr marL="401239" indent="0" algn="ctr">
              <a:buNone/>
              <a:defRPr>
                <a:solidFill>
                  <a:schemeClr val="tx1">
                    <a:tint val="75000"/>
                  </a:schemeClr>
                </a:solidFill>
              </a:defRPr>
            </a:lvl2pPr>
            <a:lvl3pPr marL="802477" indent="0" algn="ctr">
              <a:buNone/>
              <a:defRPr>
                <a:solidFill>
                  <a:schemeClr val="tx1">
                    <a:tint val="75000"/>
                  </a:schemeClr>
                </a:solidFill>
              </a:defRPr>
            </a:lvl3pPr>
            <a:lvl4pPr marL="1203716" indent="0" algn="ctr">
              <a:buNone/>
              <a:defRPr>
                <a:solidFill>
                  <a:schemeClr val="tx1">
                    <a:tint val="75000"/>
                  </a:schemeClr>
                </a:solidFill>
              </a:defRPr>
            </a:lvl4pPr>
            <a:lvl5pPr marL="1604955" indent="0" algn="ctr">
              <a:buNone/>
              <a:defRPr>
                <a:solidFill>
                  <a:schemeClr val="tx1">
                    <a:tint val="75000"/>
                  </a:schemeClr>
                </a:solidFill>
              </a:defRPr>
            </a:lvl5pPr>
            <a:lvl6pPr marL="2006194" indent="0" algn="ctr">
              <a:buNone/>
              <a:defRPr>
                <a:solidFill>
                  <a:schemeClr val="tx1">
                    <a:tint val="75000"/>
                  </a:schemeClr>
                </a:solidFill>
              </a:defRPr>
            </a:lvl6pPr>
            <a:lvl7pPr marL="2407432" indent="0" algn="ctr">
              <a:buNone/>
              <a:defRPr>
                <a:solidFill>
                  <a:schemeClr val="tx1">
                    <a:tint val="75000"/>
                  </a:schemeClr>
                </a:solidFill>
              </a:defRPr>
            </a:lvl7pPr>
            <a:lvl8pPr marL="2808671" indent="0" algn="ctr">
              <a:buNone/>
              <a:defRPr>
                <a:solidFill>
                  <a:schemeClr val="tx1">
                    <a:tint val="75000"/>
                  </a:schemeClr>
                </a:solidFill>
              </a:defRPr>
            </a:lvl8pPr>
            <a:lvl9pPr marL="320991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6EDF482-D53A-4AE4-8CD5-3CD02AD01322}" type="datetime4">
              <a:rPr lang="ru-RU" smtClean="0"/>
              <a:pPr/>
              <a:t>29 ноября 2018 г.</a:t>
            </a:fld>
            <a:endParaRPr lang="ru-RU" dirty="0"/>
          </a:p>
        </p:txBody>
      </p:sp>
      <p:sp>
        <p:nvSpPr>
          <p:cNvPr id="6" name="Номер слайда 5"/>
          <p:cNvSpPr>
            <a:spLocks noGrp="1"/>
          </p:cNvSpPr>
          <p:nvPr>
            <p:ph type="sldNum" sz="quarter" idx="12"/>
          </p:nvPr>
        </p:nvSpPr>
        <p:spPr/>
        <p:txBody>
          <a:bodyPr/>
          <a:lstStyle/>
          <a:p>
            <a:fld id="{AA83A2C4-EAEE-0541-80F0-7D439BD8E73A}" type="slidenum">
              <a:rPr/>
              <a:pPr/>
              <a:t>‹#›</a:t>
            </a:fld>
            <a:endParaRPr lang="ru-RU" dirty="0"/>
          </a:p>
        </p:txBody>
      </p:sp>
      <p:sp>
        <p:nvSpPr>
          <p:cNvPr id="8" name="Текст 7"/>
          <p:cNvSpPr>
            <a:spLocks noGrp="1"/>
          </p:cNvSpPr>
          <p:nvPr>
            <p:ph type="body" sz="quarter" idx="13"/>
          </p:nvPr>
        </p:nvSpPr>
        <p:spPr>
          <a:xfrm>
            <a:off x="1743075" y="1782233"/>
            <a:ext cx="6034440" cy="2510293"/>
          </a:xfrm>
        </p:spPr>
        <p:txBody>
          <a:bodyPr/>
          <a:lstStyle>
            <a:lvl1pPr>
              <a:defRPr sz="1200"/>
            </a:lvl1pPr>
            <a:lvl2pPr>
              <a:defRPr sz="1200"/>
            </a:lvl2pPr>
            <a:lvl3pPr>
              <a:defRPr sz="1200"/>
            </a:lvl3pPr>
            <a:lvl4pPr>
              <a:defRPr sz="1600"/>
            </a:lvl4pPr>
            <a:lvl5pPr>
              <a:defRPr sz="9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xmlns="" val="365204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Слайд в одну колонку без заголовком">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43095" y="294148"/>
            <a:ext cx="6034423" cy="318743"/>
          </a:xfrm>
        </p:spPr>
        <p:txBody>
          <a:bodyPr anchor="t" anchorCtr="0">
            <a:normAutofit/>
          </a:bodyPr>
          <a:lstStyle>
            <a:lvl1pPr marL="0" indent="0" algn="l">
              <a:buNone/>
              <a:defRPr sz="1100" cap="all">
                <a:solidFill>
                  <a:srgbClr val="0077C8"/>
                </a:solidFill>
              </a:defRPr>
            </a:lvl1pPr>
            <a:lvl2pPr marL="401239" indent="0" algn="ctr">
              <a:buNone/>
              <a:defRPr>
                <a:solidFill>
                  <a:schemeClr val="tx1">
                    <a:tint val="75000"/>
                  </a:schemeClr>
                </a:solidFill>
              </a:defRPr>
            </a:lvl2pPr>
            <a:lvl3pPr marL="802477" indent="0" algn="ctr">
              <a:buNone/>
              <a:defRPr>
                <a:solidFill>
                  <a:schemeClr val="tx1">
                    <a:tint val="75000"/>
                  </a:schemeClr>
                </a:solidFill>
              </a:defRPr>
            </a:lvl3pPr>
            <a:lvl4pPr marL="1203716" indent="0" algn="ctr">
              <a:buNone/>
              <a:defRPr>
                <a:solidFill>
                  <a:schemeClr val="tx1">
                    <a:tint val="75000"/>
                  </a:schemeClr>
                </a:solidFill>
              </a:defRPr>
            </a:lvl4pPr>
            <a:lvl5pPr marL="1604955" indent="0" algn="ctr">
              <a:buNone/>
              <a:defRPr>
                <a:solidFill>
                  <a:schemeClr val="tx1">
                    <a:tint val="75000"/>
                  </a:schemeClr>
                </a:solidFill>
              </a:defRPr>
            </a:lvl5pPr>
            <a:lvl6pPr marL="2006194" indent="0" algn="ctr">
              <a:buNone/>
              <a:defRPr>
                <a:solidFill>
                  <a:schemeClr val="tx1">
                    <a:tint val="75000"/>
                  </a:schemeClr>
                </a:solidFill>
              </a:defRPr>
            </a:lvl6pPr>
            <a:lvl7pPr marL="2407432" indent="0" algn="ctr">
              <a:buNone/>
              <a:defRPr>
                <a:solidFill>
                  <a:schemeClr val="tx1">
                    <a:tint val="75000"/>
                  </a:schemeClr>
                </a:solidFill>
              </a:defRPr>
            </a:lvl7pPr>
            <a:lvl8pPr marL="2808671" indent="0" algn="ctr">
              <a:buNone/>
              <a:defRPr>
                <a:solidFill>
                  <a:schemeClr val="tx1">
                    <a:tint val="75000"/>
                  </a:schemeClr>
                </a:solidFill>
              </a:defRPr>
            </a:lvl8pPr>
            <a:lvl9pPr marL="320991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197371B6-2714-4202-94C5-15A5BB612FA0}" type="datetime4">
              <a:rPr lang="ru-RU" smtClean="0"/>
              <a:pPr/>
              <a:t>29 ноября 2018 г.</a:t>
            </a:fld>
            <a:endParaRPr lang="ru-RU" dirty="0"/>
          </a:p>
        </p:txBody>
      </p:sp>
      <p:sp>
        <p:nvSpPr>
          <p:cNvPr id="6" name="Номер слайда 5"/>
          <p:cNvSpPr>
            <a:spLocks noGrp="1"/>
          </p:cNvSpPr>
          <p:nvPr>
            <p:ph type="sldNum" sz="quarter" idx="12"/>
          </p:nvPr>
        </p:nvSpPr>
        <p:spPr/>
        <p:txBody>
          <a:bodyPr/>
          <a:lstStyle/>
          <a:p>
            <a:fld id="{AA83A2C4-EAEE-0541-80F0-7D439BD8E73A}" type="slidenum">
              <a:rPr/>
              <a:pPr/>
              <a:t>‹#›</a:t>
            </a:fld>
            <a:endParaRPr lang="ru-RU" dirty="0"/>
          </a:p>
        </p:txBody>
      </p:sp>
      <p:sp>
        <p:nvSpPr>
          <p:cNvPr id="8" name="Текст 7"/>
          <p:cNvSpPr>
            <a:spLocks noGrp="1"/>
          </p:cNvSpPr>
          <p:nvPr>
            <p:ph type="body" sz="quarter" idx="13"/>
          </p:nvPr>
        </p:nvSpPr>
        <p:spPr>
          <a:xfrm>
            <a:off x="1743075" y="1048839"/>
            <a:ext cx="6034440" cy="3243687"/>
          </a:xfrm>
        </p:spPr>
        <p:txBody>
          <a:bodyPr/>
          <a:lstStyle>
            <a:lvl5pPr>
              <a:defRPr sz="9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xmlns="" val="1929573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Слайд в две колонки с заголовком">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1743095" y="1059618"/>
            <a:ext cx="6034423" cy="518468"/>
          </a:xfrm>
        </p:spPr>
        <p:txBody>
          <a:bodyPr/>
          <a:lstStyle/>
          <a:p>
            <a:r>
              <a:rPr lang="ru-RU"/>
              <a:t>Образец заголовка</a:t>
            </a:r>
          </a:p>
        </p:txBody>
      </p:sp>
      <p:sp>
        <p:nvSpPr>
          <p:cNvPr id="3" name="Подзаголовок 2"/>
          <p:cNvSpPr>
            <a:spLocks noGrp="1"/>
          </p:cNvSpPr>
          <p:nvPr>
            <p:ph type="subTitle" idx="1"/>
          </p:nvPr>
        </p:nvSpPr>
        <p:spPr>
          <a:xfrm>
            <a:off x="1743095" y="294148"/>
            <a:ext cx="6034423" cy="318743"/>
          </a:xfrm>
        </p:spPr>
        <p:txBody>
          <a:bodyPr anchor="t" anchorCtr="0">
            <a:normAutofit/>
          </a:bodyPr>
          <a:lstStyle>
            <a:lvl1pPr marL="0" indent="0" algn="l">
              <a:buNone/>
              <a:defRPr sz="1100" cap="all">
                <a:solidFill>
                  <a:srgbClr val="0077C8"/>
                </a:solidFill>
              </a:defRPr>
            </a:lvl1pPr>
            <a:lvl2pPr marL="401239" indent="0" algn="ctr">
              <a:buNone/>
              <a:defRPr>
                <a:solidFill>
                  <a:schemeClr val="tx1">
                    <a:tint val="75000"/>
                  </a:schemeClr>
                </a:solidFill>
              </a:defRPr>
            </a:lvl2pPr>
            <a:lvl3pPr marL="802477" indent="0" algn="ctr">
              <a:buNone/>
              <a:defRPr>
                <a:solidFill>
                  <a:schemeClr val="tx1">
                    <a:tint val="75000"/>
                  </a:schemeClr>
                </a:solidFill>
              </a:defRPr>
            </a:lvl3pPr>
            <a:lvl4pPr marL="1203716" indent="0" algn="ctr">
              <a:buNone/>
              <a:defRPr>
                <a:solidFill>
                  <a:schemeClr val="tx1">
                    <a:tint val="75000"/>
                  </a:schemeClr>
                </a:solidFill>
              </a:defRPr>
            </a:lvl4pPr>
            <a:lvl5pPr marL="1604955" indent="0" algn="ctr">
              <a:buNone/>
              <a:defRPr>
                <a:solidFill>
                  <a:schemeClr val="tx1">
                    <a:tint val="75000"/>
                  </a:schemeClr>
                </a:solidFill>
              </a:defRPr>
            </a:lvl5pPr>
            <a:lvl6pPr marL="2006194" indent="0" algn="ctr">
              <a:buNone/>
              <a:defRPr>
                <a:solidFill>
                  <a:schemeClr val="tx1">
                    <a:tint val="75000"/>
                  </a:schemeClr>
                </a:solidFill>
              </a:defRPr>
            </a:lvl6pPr>
            <a:lvl7pPr marL="2407432" indent="0" algn="ctr">
              <a:buNone/>
              <a:defRPr>
                <a:solidFill>
                  <a:schemeClr val="tx1">
                    <a:tint val="75000"/>
                  </a:schemeClr>
                </a:solidFill>
              </a:defRPr>
            </a:lvl7pPr>
            <a:lvl8pPr marL="2808671" indent="0" algn="ctr">
              <a:buNone/>
              <a:defRPr>
                <a:solidFill>
                  <a:schemeClr val="tx1">
                    <a:tint val="75000"/>
                  </a:schemeClr>
                </a:solidFill>
              </a:defRPr>
            </a:lvl8pPr>
            <a:lvl9pPr marL="320991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4D62372-51E6-4E57-804E-96E3CF49C6AD}" type="datetime4">
              <a:rPr lang="ru-RU" smtClean="0"/>
              <a:pPr/>
              <a:t>29 ноября 2018 г.</a:t>
            </a:fld>
            <a:endParaRPr lang="ru-RU" dirty="0"/>
          </a:p>
        </p:txBody>
      </p:sp>
      <p:sp>
        <p:nvSpPr>
          <p:cNvPr id="6" name="Номер слайда 5"/>
          <p:cNvSpPr>
            <a:spLocks noGrp="1"/>
          </p:cNvSpPr>
          <p:nvPr>
            <p:ph type="sldNum" sz="quarter" idx="12"/>
          </p:nvPr>
        </p:nvSpPr>
        <p:spPr/>
        <p:txBody>
          <a:bodyPr/>
          <a:lstStyle/>
          <a:p>
            <a:fld id="{AA83A2C4-EAEE-0541-80F0-7D439BD8E73A}" type="slidenum">
              <a:rPr/>
              <a:pPr/>
              <a:t>‹#›</a:t>
            </a:fld>
            <a:endParaRPr lang="ru-RU" dirty="0"/>
          </a:p>
        </p:txBody>
      </p:sp>
      <p:sp>
        <p:nvSpPr>
          <p:cNvPr id="8" name="Текст 7"/>
          <p:cNvSpPr>
            <a:spLocks noGrp="1"/>
          </p:cNvSpPr>
          <p:nvPr>
            <p:ph type="body" sz="quarter" idx="13"/>
          </p:nvPr>
        </p:nvSpPr>
        <p:spPr>
          <a:xfrm>
            <a:off x="1743078" y="1782233"/>
            <a:ext cx="2801399" cy="2510292"/>
          </a:xfrm>
        </p:spPr>
        <p:txBody>
          <a:bodyPr/>
          <a:lstStyle>
            <a:lvl5pPr>
              <a:defRPr sz="9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 name="Текст 7"/>
          <p:cNvSpPr>
            <a:spLocks noGrp="1"/>
          </p:cNvSpPr>
          <p:nvPr>
            <p:ph type="body" sz="quarter" idx="14"/>
          </p:nvPr>
        </p:nvSpPr>
        <p:spPr>
          <a:xfrm>
            <a:off x="4984398" y="1782233"/>
            <a:ext cx="2793119" cy="2510292"/>
          </a:xfrm>
        </p:spPr>
        <p:txBody>
          <a:bodyPr/>
          <a:lstStyle>
            <a:lvl5pPr>
              <a:defRPr sz="9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xmlns="" val="183759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Слайд в две колонки без заголовка">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43095" y="294148"/>
            <a:ext cx="6034423" cy="318743"/>
          </a:xfrm>
        </p:spPr>
        <p:txBody>
          <a:bodyPr anchor="t" anchorCtr="0">
            <a:normAutofit/>
          </a:bodyPr>
          <a:lstStyle>
            <a:lvl1pPr marL="0" indent="0" algn="l">
              <a:buNone/>
              <a:defRPr sz="1100" cap="all">
                <a:solidFill>
                  <a:srgbClr val="0077C8"/>
                </a:solidFill>
              </a:defRPr>
            </a:lvl1pPr>
            <a:lvl2pPr marL="401239" indent="0" algn="ctr">
              <a:buNone/>
              <a:defRPr>
                <a:solidFill>
                  <a:schemeClr val="tx1">
                    <a:tint val="75000"/>
                  </a:schemeClr>
                </a:solidFill>
              </a:defRPr>
            </a:lvl2pPr>
            <a:lvl3pPr marL="802477" indent="0" algn="ctr">
              <a:buNone/>
              <a:defRPr>
                <a:solidFill>
                  <a:schemeClr val="tx1">
                    <a:tint val="75000"/>
                  </a:schemeClr>
                </a:solidFill>
              </a:defRPr>
            </a:lvl3pPr>
            <a:lvl4pPr marL="1203716" indent="0" algn="ctr">
              <a:buNone/>
              <a:defRPr>
                <a:solidFill>
                  <a:schemeClr val="tx1">
                    <a:tint val="75000"/>
                  </a:schemeClr>
                </a:solidFill>
              </a:defRPr>
            </a:lvl4pPr>
            <a:lvl5pPr marL="1604955" indent="0" algn="ctr">
              <a:buNone/>
              <a:defRPr>
                <a:solidFill>
                  <a:schemeClr val="tx1">
                    <a:tint val="75000"/>
                  </a:schemeClr>
                </a:solidFill>
              </a:defRPr>
            </a:lvl5pPr>
            <a:lvl6pPr marL="2006194" indent="0" algn="ctr">
              <a:buNone/>
              <a:defRPr>
                <a:solidFill>
                  <a:schemeClr val="tx1">
                    <a:tint val="75000"/>
                  </a:schemeClr>
                </a:solidFill>
              </a:defRPr>
            </a:lvl6pPr>
            <a:lvl7pPr marL="2407432" indent="0" algn="ctr">
              <a:buNone/>
              <a:defRPr>
                <a:solidFill>
                  <a:schemeClr val="tx1">
                    <a:tint val="75000"/>
                  </a:schemeClr>
                </a:solidFill>
              </a:defRPr>
            </a:lvl7pPr>
            <a:lvl8pPr marL="2808671" indent="0" algn="ctr">
              <a:buNone/>
              <a:defRPr>
                <a:solidFill>
                  <a:schemeClr val="tx1">
                    <a:tint val="75000"/>
                  </a:schemeClr>
                </a:solidFill>
              </a:defRPr>
            </a:lvl8pPr>
            <a:lvl9pPr marL="320991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92EDC55-27A7-418C-86F9-19D8902A26DF}" type="datetime4">
              <a:rPr lang="ru-RU" smtClean="0"/>
              <a:pPr/>
              <a:t>29 ноября 2018 г.</a:t>
            </a:fld>
            <a:endParaRPr lang="ru-RU" dirty="0"/>
          </a:p>
        </p:txBody>
      </p:sp>
      <p:sp>
        <p:nvSpPr>
          <p:cNvPr id="6" name="Номер слайда 5"/>
          <p:cNvSpPr>
            <a:spLocks noGrp="1"/>
          </p:cNvSpPr>
          <p:nvPr>
            <p:ph type="sldNum" sz="quarter" idx="12"/>
          </p:nvPr>
        </p:nvSpPr>
        <p:spPr/>
        <p:txBody>
          <a:bodyPr/>
          <a:lstStyle/>
          <a:p>
            <a:fld id="{AA83A2C4-EAEE-0541-80F0-7D439BD8E73A}" type="slidenum">
              <a:rPr/>
              <a:pPr/>
              <a:t>‹#›</a:t>
            </a:fld>
            <a:endParaRPr lang="ru-RU" dirty="0"/>
          </a:p>
        </p:txBody>
      </p:sp>
      <p:sp>
        <p:nvSpPr>
          <p:cNvPr id="8" name="Текст 7"/>
          <p:cNvSpPr>
            <a:spLocks noGrp="1"/>
          </p:cNvSpPr>
          <p:nvPr>
            <p:ph type="body" sz="quarter" idx="13"/>
          </p:nvPr>
        </p:nvSpPr>
        <p:spPr>
          <a:xfrm>
            <a:off x="1743078" y="1011482"/>
            <a:ext cx="2801399" cy="3281044"/>
          </a:xfrm>
        </p:spPr>
        <p:txBody>
          <a:bodyPr/>
          <a:lstStyle>
            <a:lvl5pPr>
              <a:defRPr sz="9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 name="Текст 7"/>
          <p:cNvSpPr>
            <a:spLocks noGrp="1"/>
          </p:cNvSpPr>
          <p:nvPr>
            <p:ph type="body" sz="quarter" idx="14"/>
          </p:nvPr>
        </p:nvSpPr>
        <p:spPr>
          <a:xfrm>
            <a:off x="4984398" y="1011482"/>
            <a:ext cx="2793119" cy="3281044"/>
          </a:xfrm>
        </p:spPr>
        <p:txBody>
          <a:bodyPr/>
          <a:lstStyle>
            <a:lvl5pPr>
              <a:defRPr sz="9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xmlns="" val="171658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Слайд с диаграммой слева">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43095" y="294148"/>
            <a:ext cx="6034423" cy="318743"/>
          </a:xfrm>
        </p:spPr>
        <p:txBody>
          <a:bodyPr anchor="t" anchorCtr="0">
            <a:normAutofit/>
          </a:bodyPr>
          <a:lstStyle>
            <a:lvl1pPr marL="0" indent="0" algn="l">
              <a:buNone/>
              <a:defRPr sz="1100" cap="all">
                <a:solidFill>
                  <a:srgbClr val="0077C8"/>
                </a:solidFill>
              </a:defRPr>
            </a:lvl1pPr>
            <a:lvl2pPr marL="401239" indent="0" algn="ctr">
              <a:buNone/>
              <a:defRPr>
                <a:solidFill>
                  <a:schemeClr val="tx1">
                    <a:tint val="75000"/>
                  </a:schemeClr>
                </a:solidFill>
              </a:defRPr>
            </a:lvl2pPr>
            <a:lvl3pPr marL="802477" indent="0" algn="ctr">
              <a:buNone/>
              <a:defRPr>
                <a:solidFill>
                  <a:schemeClr val="tx1">
                    <a:tint val="75000"/>
                  </a:schemeClr>
                </a:solidFill>
              </a:defRPr>
            </a:lvl3pPr>
            <a:lvl4pPr marL="1203716" indent="0" algn="ctr">
              <a:buNone/>
              <a:defRPr>
                <a:solidFill>
                  <a:schemeClr val="tx1">
                    <a:tint val="75000"/>
                  </a:schemeClr>
                </a:solidFill>
              </a:defRPr>
            </a:lvl4pPr>
            <a:lvl5pPr marL="1604955" indent="0" algn="ctr">
              <a:buNone/>
              <a:defRPr>
                <a:solidFill>
                  <a:schemeClr val="tx1">
                    <a:tint val="75000"/>
                  </a:schemeClr>
                </a:solidFill>
              </a:defRPr>
            </a:lvl5pPr>
            <a:lvl6pPr marL="2006194" indent="0" algn="ctr">
              <a:buNone/>
              <a:defRPr>
                <a:solidFill>
                  <a:schemeClr val="tx1">
                    <a:tint val="75000"/>
                  </a:schemeClr>
                </a:solidFill>
              </a:defRPr>
            </a:lvl6pPr>
            <a:lvl7pPr marL="2407432" indent="0" algn="ctr">
              <a:buNone/>
              <a:defRPr>
                <a:solidFill>
                  <a:schemeClr val="tx1">
                    <a:tint val="75000"/>
                  </a:schemeClr>
                </a:solidFill>
              </a:defRPr>
            </a:lvl7pPr>
            <a:lvl8pPr marL="2808671" indent="0" algn="ctr">
              <a:buNone/>
              <a:defRPr>
                <a:solidFill>
                  <a:schemeClr val="tx1">
                    <a:tint val="75000"/>
                  </a:schemeClr>
                </a:solidFill>
              </a:defRPr>
            </a:lvl8pPr>
            <a:lvl9pPr marL="320991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60467B9-7B9B-474A-9DB2-8AFB72FBD00A}" type="datetime4">
              <a:rPr lang="ru-RU" smtClean="0"/>
              <a:pPr/>
              <a:t>29 ноября 2018 г.</a:t>
            </a:fld>
            <a:endParaRPr lang="ru-RU" dirty="0"/>
          </a:p>
        </p:txBody>
      </p:sp>
      <p:sp>
        <p:nvSpPr>
          <p:cNvPr id="6" name="Номер слайда 5"/>
          <p:cNvSpPr>
            <a:spLocks noGrp="1"/>
          </p:cNvSpPr>
          <p:nvPr>
            <p:ph type="sldNum" sz="quarter" idx="12"/>
          </p:nvPr>
        </p:nvSpPr>
        <p:spPr/>
        <p:txBody>
          <a:bodyPr/>
          <a:lstStyle/>
          <a:p>
            <a:fld id="{AA83A2C4-EAEE-0541-80F0-7D439BD8E73A}" type="slidenum">
              <a:rPr/>
              <a:pPr/>
              <a:t>‹#›</a:t>
            </a:fld>
            <a:endParaRPr lang="ru-RU" dirty="0"/>
          </a:p>
        </p:txBody>
      </p:sp>
      <p:sp>
        <p:nvSpPr>
          <p:cNvPr id="10" name="Текст 7"/>
          <p:cNvSpPr>
            <a:spLocks noGrp="1"/>
          </p:cNvSpPr>
          <p:nvPr>
            <p:ph type="body" sz="quarter" idx="14"/>
          </p:nvPr>
        </p:nvSpPr>
        <p:spPr>
          <a:xfrm>
            <a:off x="4984398" y="1011482"/>
            <a:ext cx="2793119" cy="3281044"/>
          </a:xfrm>
        </p:spPr>
        <p:txBody>
          <a:bodyPr/>
          <a:lstStyle>
            <a:lvl5pPr>
              <a:defRPr sz="9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иаграмма 4"/>
          <p:cNvSpPr>
            <a:spLocks noGrp="1"/>
          </p:cNvSpPr>
          <p:nvPr>
            <p:ph type="chart" sz="quarter" idx="15"/>
          </p:nvPr>
        </p:nvSpPr>
        <p:spPr>
          <a:xfrm>
            <a:off x="1743094" y="1011481"/>
            <a:ext cx="2800333" cy="3281045"/>
          </a:xfrm>
        </p:spPr>
        <p:txBody>
          <a:bodyPr/>
          <a:lstStyle/>
          <a:p>
            <a:endParaRPr lang="ru-RU" dirty="0"/>
          </a:p>
        </p:txBody>
      </p:sp>
    </p:spTree>
    <p:extLst>
      <p:ext uri="{BB962C8B-B14F-4D97-AF65-F5344CB8AC3E}">
        <p14:creationId xmlns:p14="http://schemas.microsoft.com/office/powerpoint/2010/main" xmlns="" val="2422127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Слайд с диаграммой справа">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43095" y="294148"/>
            <a:ext cx="6034423" cy="318743"/>
          </a:xfrm>
        </p:spPr>
        <p:txBody>
          <a:bodyPr anchor="t" anchorCtr="0">
            <a:normAutofit/>
          </a:bodyPr>
          <a:lstStyle>
            <a:lvl1pPr marL="0" indent="0" algn="l">
              <a:buNone/>
              <a:defRPr sz="1100" cap="all">
                <a:solidFill>
                  <a:srgbClr val="0077C8"/>
                </a:solidFill>
              </a:defRPr>
            </a:lvl1pPr>
            <a:lvl2pPr marL="401239" indent="0" algn="ctr">
              <a:buNone/>
              <a:defRPr>
                <a:solidFill>
                  <a:schemeClr val="tx1">
                    <a:tint val="75000"/>
                  </a:schemeClr>
                </a:solidFill>
              </a:defRPr>
            </a:lvl2pPr>
            <a:lvl3pPr marL="802477" indent="0" algn="ctr">
              <a:buNone/>
              <a:defRPr>
                <a:solidFill>
                  <a:schemeClr val="tx1">
                    <a:tint val="75000"/>
                  </a:schemeClr>
                </a:solidFill>
              </a:defRPr>
            </a:lvl3pPr>
            <a:lvl4pPr marL="1203716" indent="0" algn="ctr">
              <a:buNone/>
              <a:defRPr>
                <a:solidFill>
                  <a:schemeClr val="tx1">
                    <a:tint val="75000"/>
                  </a:schemeClr>
                </a:solidFill>
              </a:defRPr>
            </a:lvl4pPr>
            <a:lvl5pPr marL="1604955" indent="0" algn="ctr">
              <a:buNone/>
              <a:defRPr>
                <a:solidFill>
                  <a:schemeClr val="tx1">
                    <a:tint val="75000"/>
                  </a:schemeClr>
                </a:solidFill>
              </a:defRPr>
            </a:lvl5pPr>
            <a:lvl6pPr marL="2006194" indent="0" algn="ctr">
              <a:buNone/>
              <a:defRPr>
                <a:solidFill>
                  <a:schemeClr val="tx1">
                    <a:tint val="75000"/>
                  </a:schemeClr>
                </a:solidFill>
              </a:defRPr>
            </a:lvl6pPr>
            <a:lvl7pPr marL="2407432" indent="0" algn="ctr">
              <a:buNone/>
              <a:defRPr>
                <a:solidFill>
                  <a:schemeClr val="tx1">
                    <a:tint val="75000"/>
                  </a:schemeClr>
                </a:solidFill>
              </a:defRPr>
            </a:lvl7pPr>
            <a:lvl8pPr marL="2808671" indent="0" algn="ctr">
              <a:buNone/>
              <a:defRPr>
                <a:solidFill>
                  <a:schemeClr val="tx1">
                    <a:tint val="75000"/>
                  </a:schemeClr>
                </a:solidFill>
              </a:defRPr>
            </a:lvl8pPr>
            <a:lvl9pPr marL="320991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BCB348A-B6F4-4496-A037-43D5A454D42F}" type="datetime4">
              <a:rPr lang="ru-RU" smtClean="0"/>
              <a:pPr/>
              <a:t>29 ноября 2018 г.</a:t>
            </a:fld>
            <a:endParaRPr lang="ru-RU" dirty="0"/>
          </a:p>
        </p:txBody>
      </p:sp>
      <p:sp>
        <p:nvSpPr>
          <p:cNvPr id="6" name="Номер слайда 5"/>
          <p:cNvSpPr>
            <a:spLocks noGrp="1"/>
          </p:cNvSpPr>
          <p:nvPr>
            <p:ph type="sldNum" sz="quarter" idx="12"/>
          </p:nvPr>
        </p:nvSpPr>
        <p:spPr/>
        <p:txBody>
          <a:bodyPr/>
          <a:lstStyle/>
          <a:p>
            <a:fld id="{AA83A2C4-EAEE-0541-80F0-7D439BD8E73A}" type="slidenum">
              <a:rPr/>
              <a:pPr/>
              <a:t>‹#›</a:t>
            </a:fld>
            <a:endParaRPr lang="ru-RU" dirty="0"/>
          </a:p>
        </p:txBody>
      </p:sp>
      <p:sp>
        <p:nvSpPr>
          <p:cNvPr id="10" name="Текст 7"/>
          <p:cNvSpPr>
            <a:spLocks noGrp="1"/>
          </p:cNvSpPr>
          <p:nvPr>
            <p:ph type="body" sz="quarter" idx="14"/>
          </p:nvPr>
        </p:nvSpPr>
        <p:spPr>
          <a:xfrm>
            <a:off x="1743095" y="1011482"/>
            <a:ext cx="2793119" cy="3281044"/>
          </a:xfrm>
        </p:spPr>
        <p:txBody>
          <a:bodyPr/>
          <a:lstStyle>
            <a:lvl5pPr>
              <a:defRPr sz="9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иаграмма 4"/>
          <p:cNvSpPr>
            <a:spLocks noGrp="1"/>
          </p:cNvSpPr>
          <p:nvPr>
            <p:ph type="chart" sz="quarter" idx="15"/>
          </p:nvPr>
        </p:nvSpPr>
        <p:spPr>
          <a:xfrm>
            <a:off x="4983183" y="1011481"/>
            <a:ext cx="2800333" cy="3281045"/>
          </a:xfrm>
        </p:spPr>
        <p:txBody>
          <a:bodyPr/>
          <a:lstStyle/>
          <a:p>
            <a:endParaRPr lang="ru-RU" dirty="0"/>
          </a:p>
        </p:txBody>
      </p:sp>
    </p:spTree>
    <p:extLst>
      <p:ext uri="{BB962C8B-B14F-4D97-AF65-F5344CB8AC3E}">
        <p14:creationId xmlns:p14="http://schemas.microsoft.com/office/powerpoint/2010/main" xmlns="" val="16178420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image" Target="../media/image5.emf"/><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p:nvPr userDrawn="1"/>
        </p:nvSpPr>
        <p:spPr>
          <a:xfrm>
            <a:off x="-1" y="0"/>
            <a:ext cx="8640763" cy="4864100"/>
          </a:xfrm>
          <a:prstGeom prst="rect">
            <a:avLst/>
          </a:prstGeom>
          <a:gradFill flip="none" rotWithShape="1">
            <a:gsLst>
              <a:gs pos="0">
                <a:srgbClr val="0077C8"/>
              </a:gs>
              <a:gs pos="100000">
                <a:srgbClr val="00B2A9"/>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latin typeface="Arial"/>
            </a:endParaRPr>
          </a:p>
        </p:txBody>
      </p:sp>
      <p:sp>
        <p:nvSpPr>
          <p:cNvPr id="3" name="Текст 2"/>
          <p:cNvSpPr>
            <a:spLocks noGrp="1"/>
          </p:cNvSpPr>
          <p:nvPr>
            <p:ph type="body" idx="1"/>
          </p:nvPr>
        </p:nvSpPr>
        <p:spPr>
          <a:xfrm>
            <a:off x="2700003" y="1620213"/>
            <a:ext cx="5083513" cy="1822905"/>
          </a:xfrm>
          <a:prstGeom prst="rect">
            <a:avLst/>
          </a:prstGeom>
        </p:spPr>
        <p:txBody>
          <a:bodyPr vert="horz" lIns="0" tIns="0" rIns="0" bIns="0" rtlCol="0">
            <a:normAutofit/>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p:txBody>
      </p:sp>
      <p:sp>
        <p:nvSpPr>
          <p:cNvPr id="4" name="Дата 3"/>
          <p:cNvSpPr>
            <a:spLocks noGrp="1"/>
          </p:cNvSpPr>
          <p:nvPr>
            <p:ph type="dt" sz="half" idx="2"/>
          </p:nvPr>
        </p:nvSpPr>
        <p:spPr>
          <a:xfrm>
            <a:off x="2700000" y="3556249"/>
            <a:ext cx="2371670" cy="258968"/>
          </a:xfrm>
          <a:prstGeom prst="rect">
            <a:avLst/>
          </a:prstGeom>
        </p:spPr>
        <p:txBody>
          <a:bodyPr vert="horz" lIns="0" tIns="0" rIns="0" bIns="0" rtlCol="0" anchor="ctr"/>
          <a:lstStyle>
            <a:lvl1pPr algn="l">
              <a:defRPr sz="1800" b="0" i="0" cap="all">
                <a:solidFill>
                  <a:schemeClr val="bg1"/>
                </a:solidFill>
                <a:latin typeface="Arial"/>
                <a:cs typeface="Arial"/>
              </a:defRPr>
            </a:lvl1pPr>
          </a:lstStyle>
          <a:p>
            <a:fld id="{9FAAD150-5CE0-4761-BB8D-BA84A7A0EE66}" type="datetime4">
              <a:rPr lang="ru-RU" smtClean="0"/>
              <a:pPr/>
              <a:t>29 ноября 2018 г.</a:t>
            </a:fld>
            <a:endParaRPr lang="ru-RU" dirty="0"/>
          </a:p>
        </p:txBody>
      </p:sp>
    </p:spTree>
    <p:extLst>
      <p:ext uri="{BB962C8B-B14F-4D97-AF65-F5344CB8AC3E}">
        <p14:creationId xmlns:p14="http://schemas.microsoft.com/office/powerpoint/2010/main" xmlns="" val="4007972570"/>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Lst>
  <p:hf hdr="0" ftr="0"/>
  <p:txStyles>
    <p:titleStyle>
      <a:lvl1pPr algn="l" defTabSz="411480" rtl="0" eaLnBrk="1" latinLnBrk="0" hangingPunct="1">
        <a:spcBef>
          <a:spcPct val="0"/>
        </a:spcBef>
        <a:buNone/>
        <a:defRPr sz="1800" b="0" i="0" kern="1200" cap="all">
          <a:solidFill>
            <a:schemeClr val="tx1"/>
          </a:solidFill>
          <a:latin typeface="Stem Medium"/>
          <a:ea typeface="+mj-ea"/>
          <a:cs typeface="Stem"/>
        </a:defRPr>
      </a:lvl1pPr>
    </p:titleStyle>
    <p:bodyStyle>
      <a:lvl1pPr marL="0" indent="0" algn="l" defTabSz="411480" rtl="0" eaLnBrk="1" latinLnBrk="0" hangingPunct="1">
        <a:spcBef>
          <a:spcPts val="0"/>
        </a:spcBef>
        <a:buFontTx/>
        <a:buNone/>
        <a:defRPr sz="2800" b="1" i="0" kern="1200" cap="all">
          <a:solidFill>
            <a:srgbClr val="FFFFFF"/>
          </a:solidFill>
          <a:latin typeface="Arial"/>
          <a:ea typeface="+mn-ea"/>
          <a:cs typeface="Arial"/>
        </a:defRPr>
      </a:lvl1pPr>
      <a:lvl2pPr marL="0" indent="0" algn="l" defTabSz="411480" rtl="0" eaLnBrk="1" latinLnBrk="0" hangingPunct="1">
        <a:spcBef>
          <a:spcPts val="400"/>
        </a:spcBef>
        <a:buFontTx/>
        <a:buNone/>
        <a:defRPr sz="2000" b="0" i="0" kern="1200" cap="all" baseline="0">
          <a:solidFill>
            <a:srgbClr val="FFFFFF"/>
          </a:solidFill>
          <a:latin typeface="Arial"/>
          <a:ea typeface="+mn-ea"/>
          <a:cs typeface="Arial"/>
        </a:defRPr>
      </a:lvl2pPr>
      <a:lvl3pPr marL="0" indent="0" algn="l" defTabSz="411480" rtl="0" eaLnBrk="1" latinLnBrk="0" hangingPunct="1">
        <a:spcBef>
          <a:spcPts val="600"/>
        </a:spcBef>
        <a:buFontTx/>
        <a:buNone/>
        <a:defRPr sz="1200" b="0" i="0" kern="1200">
          <a:solidFill>
            <a:srgbClr val="FFFFFF"/>
          </a:solidFill>
          <a:latin typeface="Arial"/>
          <a:ea typeface="+mn-ea"/>
          <a:cs typeface="Arial"/>
        </a:defRPr>
      </a:lvl3pPr>
      <a:lvl4pPr marL="0" indent="0" algn="l" defTabSz="411480" rtl="0" eaLnBrk="1" latinLnBrk="0" hangingPunct="1">
        <a:spcBef>
          <a:spcPts val="600"/>
        </a:spcBef>
        <a:buFontTx/>
        <a:buNone/>
        <a:defRPr sz="1200" b="0" i="0" kern="1200">
          <a:solidFill>
            <a:srgbClr val="FFFFFF"/>
          </a:solidFill>
          <a:latin typeface="Arial"/>
          <a:ea typeface="+mn-ea"/>
          <a:cs typeface="Arial"/>
        </a:defRPr>
      </a:lvl4pPr>
      <a:lvl5pPr marL="0" indent="0" algn="l" defTabSz="411480" rtl="0" eaLnBrk="1" latinLnBrk="0" hangingPunct="1">
        <a:spcBef>
          <a:spcPts val="0"/>
        </a:spcBef>
        <a:buFontTx/>
        <a:buNone/>
        <a:defRPr sz="1200" b="0" i="0" kern="1200">
          <a:solidFill>
            <a:schemeClr val="tx1"/>
          </a:solidFill>
          <a:latin typeface="Stem"/>
          <a:ea typeface="+mn-ea"/>
          <a:cs typeface="Stem"/>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2403" y="1058899"/>
            <a:ext cx="6049089" cy="518932"/>
          </a:xfrm>
          <a:prstGeom prst="rect">
            <a:avLst/>
          </a:prstGeom>
        </p:spPr>
        <p:txBody>
          <a:bodyPr vert="horz" lIns="0" tIns="0" rIns="0" bIns="0" rtlCol="0" anchor="t" anchorCtr="0">
            <a:noAutofit/>
          </a:bodyPr>
          <a:lstStyle/>
          <a:p>
            <a:r>
              <a:rPr lang="en-US"/>
              <a:t>Образец заголовка</a:t>
            </a:r>
            <a:endParaRPr lang="ru-RU"/>
          </a:p>
        </p:txBody>
      </p:sp>
      <p:sp>
        <p:nvSpPr>
          <p:cNvPr id="3" name="Текст 2"/>
          <p:cNvSpPr>
            <a:spLocks noGrp="1"/>
          </p:cNvSpPr>
          <p:nvPr>
            <p:ph type="body" idx="1"/>
          </p:nvPr>
        </p:nvSpPr>
        <p:spPr>
          <a:xfrm>
            <a:off x="1738274" y="1778992"/>
            <a:ext cx="6053216" cy="2702439"/>
          </a:xfrm>
          <a:prstGeom prst="rect">
            <a:avLst/>
          </a:prstGeom>
        </p:spPr>
        <p:txBody>
          <a:bodyPr vert="horz" lIns="0" tIns="0" rIns="0" bIns="0" rtlCol="0">
            <a:noAutofit/>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2"/>
          </p:nvPr>
        </p:nvSpPr>
        <p:spPr>
          <a:xfrm>
            <a:off x="247648" y="4357382"/>
            <a:ext cx="1339819" cy="258968"/>
          </a:xfrm>
          <a:prstGeom prst="rect">
            <a:avLst/>
          </a:prstGeom>
        </p:spPr>
        <p:txBody>
          <a:bodyPr vert="horz" lIns="82296" tIns="41148" rIns="82296" bIns="41148" rtlCol="0" anchor="ctr"/>
          <a:lstStyle>
            <a:lvl1pPr algn="l">
              <a:defRPr sz="900" b="0" i="0">
                <a:solidFill>
                  <a:srgbClr val="0077C8"/>
                </a:solidFill>
                <a:latin typeface="Arial"/>
                <a:cs typeface="Arial"/>
              </a:defRPr>
            </a:lvl1pPr>
          </a:lstStyle>
          <a:p>
            <a:fld id="{F1581CD7-5FC5-4D7B-A09E-7B5DD8D20226}" type="datetime4">
              <a:rPr lang="ru-RU" smtClean="0"/>
              <a:pPr/>
              <a:t>29 ноября 2018 г.</a:t>
            </a:fld>
            <a:endParaRPr lang="ru-RU" dirty="0"/>
          </a:p>
        </p:txBody>
      </p:sp>
      <p:sp>
        <p:nvSpPr>
          <p:cNvPr id="6" name="Номер слайда 5"/>
          <p:cNvSpPr>
            <a:spLocks noGrp="1"/>
          </p:cNvSpPr>
          <p:nvPr>
            <p:ph type="sldNum" sz="quarter" idx="4"/>
          </p:nvPr>
        </p:nvSpPr>
        <p:spPr>
          <a:xfrm>
            <a:off x="7857946" y="353922"/>
            <a:ext cx="406342" cy="258968"/>
          </a:xfrm>
          <a:prstGeom prst="rect">
            <a:avLst/>
          </a:prstGeom>
        </p:spPr>
        <p:txBody>
          <a:bodyPr vert="horz" lIns="0" tIns="0" rIns="0" bIns="0" rtlCol="0" anchor="ctr"/>
          <a:lstStyle>
            <a:lvl1pPr algn="r">
              <a:defRPr sz="2000" b="0" i="0">
                <a:solidFill>
                  <a:srgbClr val="00B2A9"/>
                </a:solidFill>
                <a:latin typeface="Arial"/>
                <a:cs typeface="Arial"/>
              </a:defRPr>
            </a:lvl1pPr>
          </a:lstStyle>
          <a:p>
            <a:fld id="{E8CC1B9C-23B7-B94D-B87E-2F844537633D}" type="slidenum">
              <a:rPr lang="ru-RU"/>
              <a:pPr/>
              <a:t>‹#›</a:t>
            </a:fld>
            <a:endParaRPr lang="ru-RU" dirty="0"/>
          </a:p>
        </p:txBody>
      </p:sp>
      <p:sp>
        <p:nvSpPr>
          <p:cNvPr id="8" name="Прямоугольник 7"/>
          <p:cNvSpPr/>
          <p:nvPr userDrawn="1"/>
        </p:nvSpPr>
        <p:spPr>
          <a:xfrm>
            <a:off x="3" y="300078"/>
            <a:ext cx="203199" cy="405053"/>
          </a:xfrm>
          <a:prstGeom prst="rect">
            <a:avLst/>
          </a:prstGeom>
          <a:solidFill>
            <a:srgbClr val="0077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latin typeface="Arial"/>
            </a:endParaRPr>
          </a:p>
        </p:txBody>
      </p:sp>
      <p:pic>
        <p:nvPicPr>
          <p:cNvPr id="10" name="Изображение 9" descr="for_ppt_minekonom.pdf"/>
          <p:cNvPicPr>
            <a:picLocks noChangeAspect="1"/>
          </p:cNvPicPr>
          <p:nvPr userDrawn="1"/>
        </p:nvPicPr>
        <p:blipFill>
          <a:blip r:embed="rId15">
            <a:extLst>
              <a:ext uri="{28A0092B-C50C-407E-A947-70E740481C1C}">
                <a14:useLocalDpi xmlns:a14="http://schemas.microsoft.com/office/drawing/2010/main" xmlns=""/>
              </a:ext>
            </a:extLst>
          </a:blip>
          <a:stretch>
            <a:fillRect/>
          </a:stretch>
        </p:blipFill>
        <p:spPr>
          <a:xfrm>
            <a:off x="184149" y="247303"/>
            <a:ext cx="1005840" cy="502920"/>
          </a:xfrm>
          <a:prstGeom prst="rect">
            <a:avLst/>
          </a:prstGeom>
        </p:spPr>
      </p:pic>
      <p:sp>
        <p:nvSpPr>
          <p:cNvPr id="11" name="Прямоугольник 10"/>
          <p:cNvSpPr/>
          <p:nvPr userDrawn="1"/>
        </p:nvSpPr>
        <p:spPr>
          <a:xfrm>
            <a:off x="8496303" y="300078"/>
            <a:ext cx="144463" cy="405053"/>
          </a:xfrm>
          <a:prstGeom prst="rect">
            <a:avLst/>
          </a:prstGeom>
          <a:solidFill>
            <a:srgbClr val="00B2A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latin typeface="Arial"/>
            </a:endParaRPr>
          </a:p>
        </p:txBody>
      </p:sp>
      <p:sp>
        <p:nvSpPr>
          <p:cNvPr id="12" name="Прямоугольник 11"/>
          <p:cNvSpPr/>
          <p:nvPr userDrawn="1"/>
        </p:nvSpPr>
        <p:spPr>
          <a:xfrm>
            <a:off x="1738273" y="665678"/>
            <a:ext cx="6053216" cy="32404"/>
          </a:xfrm>
          <a:prstGeom prst="rect">
            <a:avLst/>
          </a:prstGeom>
          <a:gradFill flip="none" rotWithShape="1">
            <a:gsLst>
              <a:gs pos="0">
                <a:srgbClr val="0077C8"/>
              </a:gs>
              <a:gs pos="100000">
                <a:srgbClr val="00B2A9"/>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latin typeface="Arial"/>
            </a:endParaRPr>
          </a:p>
        </p:txBody>
      </p:sp>
    </p:spTree>
    <p:extLst>
      <p:ext uri="{BB962C8B-B14F-4D97-AF65-F5344CB8AC3E}">
        <p14:creationId xmlns:p14="http://schemas.microsoft.com/office/powerpoint/2010/main" xmlns="" val="1642820054"/>
      </p:ext>
    </p:extLst>
  </p:cSld>
  <p:clrMap bg1="lt1" tx1="dk1" bg2="lt2" tx2="dk2" accent1="accent1" accent2="accent2" accent3="accent3" accent4="accent4" accent5="accent5" accent6="accent6" hlink="hlink" folHlink="folHlink"/>
  <p:sldLayoutIdLst>
    <p:sldLayoutId id="2147483670" r:id="rId1"/>
    <p:sldLayoutId id="2147483674" r:id="rId2"/>
    <p:sldLayoutId id="2147483671" r:id="rId3"/>
    <p:sldLayoutId id="2147483675" r:id="rId4"/>
    <p:sldLayoutId id="2147483676" r:id="rId5"/>
    <p:sldLayoutId id="2147483677" r:id="rId6"/>
    <p:sldLayoutId id="2147483673" r:id="rId7"/>
    <p:sldLayoutId id="2147483672" r:id="rId8"/>
    <p:sldLayoutId id="2147483678" r:id="rId9"/>
    <p:sldLayoutId id="2147483679" r:id="rId10"/>
    <p:sldLayoutId id="2147483680" r:id="rId11"/>
    <p:sldLayoutId id="2147483681" r:id="rId12"/>
    <p:sldLayoutId id="2147483682" r:id="rId13"/>
  </p:sldLayoutIdLst>
  <p:hf hdr="0" ftr="0"/>
  <p:txStyles>
    <p:titleStyle>
      <a:lvl1pPr algn="l" defTabSz="411480" rtl="0" eaLnBrk="1" latinLnBrk="0" hangingPunct="1">
        <a:spcBef>
          <a:spcPct val="0"/>
        </a:spcBef>
        <a:buNone/>
        <a:defRPr sz="1800" b="1" i="0" kern="1200" cap="all">
          <a:solidFill>
            <a:schemeClr val="tx1"/>
          </a:solidFill>
          <a:latin typeface="Arial"/>
          <a:ea typeface="+mj-ea"/>
          <a:cs typeface="Arial"/>
        </a:defRPr>
      </a:lvl1pPr>
    </p:titleStyle>
    <p:bodyStyle>
      <a:lvl1pPr marL="0" indent="0" algn="l" defTabSz="411480" rtl="0" eaLnBrk="1" latinLnBrk="0" hangingPunct="1">
        <a:spcBef>
          <a:spcPts val="0"/>
        </a:spcBef>
        <a:buFontTx/>
        <a:buNone/>
        <a:defRPr sz="1200" b="0" i="0" kern="1200">
          <a:solidFill>
            <a:schemeClr val="tx1"/>
          </a:solidFill>
          <a:latin typeface="Arial"/>
          <a:ea typeface="+mn-ea"/>
          <a:cs typeface="Arial"/>
        </a:defRPr>
      </a:lvl1pPr>
      <a:lvl2pPr marL="0" indent="0" algn="l" defTabSz="411480" rtl="0" eaLnBrk="1" latinLnBrk="0" hangingPunct="1">
        <a:spcBef>
          <a:spcPts val="0"/>
        </a:spcBef>
        <a:buFontTx/>
        <a:buNone/>
        <a:defRPr sz="1300" b="1" i="0" kern="1200">
          <a:solidFill>
            <a:schemeClr val="tx1"/>
          </a:solidFill>
          <a:latin typeface="Arial"/>
          <a:ea typeface="+mn-ea"/>
          <a:cs typeface="Arial"/>
        </a:defRPr>
      </a:lvl2pPr>
      <a:lvl3pPr marL="171450" indent="-171450" algn="l" defTabSz="411480" rtl="0" eaLnBrk="1" latinLnBrk="0" hangingPunct="1">
        <a:spcBef>
          <a:spcPts val="0"/>
        </a:spcBef>
        <a:buSzPct val="80000"/>
        <a:buFont typeface="Lucida Grande"/>
        <a:buChar char="＞"/>
        <a:defRPr sz="1200" b="0" i="0" kern="1200">
          <a:solidFill>
            <a:schemeClr val="tx1"/>
          </a:solidFill>
          <a:latin typeface="Arial"/>
          <a:ea typeface="+mn-ea"/>
          <a:cs typeface="Arial"/>
        </a:defRPr>
      </a:lvl3pPr>
      <a:lvl4pPr marL="0" indent="0" algn="l" defTabSz="411480" rtl="0" eaLnBrk="1" latinLnBrk="0" hangingPunct="1">
        <a:spcBef>
          <a:spcPts val="0"/>
        </a:spcBef>
        <a:buFontTx/>
        <a:buNone/>
        <a:defRPr sz="1600" b="0" i="0" kern="1200" cap="all">
          <a:solidFill>
            <a:schemeClr val="tx1"/>
          </a:solidFill>
          <a:latin typeface="Arial"/>
          <a:ea typeface="+mn-ea"/>
          <a:cs typeface="Arial"/>
        </a:defRPr>
      </a:lvl4pPr>
      <a:lvl5pPr marL="0" indent="0" algn="l" defTabSz="411480" rtl="0" eaLnBrk="1" latinLnBrk="0" hangingPunct="1">
        <a:spcBef>
          <a:spcPts val="0"/>
        </a:spcBef>
        <a:buFontTx/>
        <a:buNone/>
        <a:defRPr sz="900" b="0" i="0" kern="1200">
          <a:solidFill>
            <a:schemeClr val="tx1"/>
          </a:solidFill>
          <a:latin typeface="Arial"/>
          <a:ea typeface="+mn-ea"/>
          <a:cs typeface="Arial"/>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2700004" y="4007242"/>
            <a:ext cx="2576123" cy="377950"/>
          </a:xfrm>
        </p:spPr>
        <p:txBody>
          <a:bodyPr/>
          <a:lstStyle/>
          <a:p>
            <a:pPr algn="ctr"/>
            <a:r>
              <a:rPr lang="ru-RU" sz="2000" cap="none" dirty="0" smtClean="0"/>
              <a:t>2018 </a:t>
            </a:r>
            <a:r>
              <a:rPr lang="ru-RU" sz="2000" cap="none" dirty="0"/>
              <a:t>г. </a:t>
            </a:r>
          </a:p>
        </p:txBody>
      </p:sp>
      <p:sp>
        <p:nvSpPr>
          <p:cNvPr id="3" name="Текст 2"/>
          <p:cNvSpPr>
            <a:spLocks noGrp="1"/>
          </p:cNvSpPr>
          <p:nvPr>
            <p:ph type="body" sz="quarter" idx="11"/>
          </p:nvPr>
        </p:nvSpPr>
        <p:spPr>
          <a:xfrm>
            <a:off x="2700004" y="1620213"/>
            <a:ext cx="4700922" cy="1693531"/>
          </a:xfrm>
        </p:spPr>
        <p:txBody>
          <a:bodyPr>
            <a:normAutofit/>
          </a:bodyPr>
          <a:lstStyle/>
          <a:p>
            <a:r>
              <a:rPr lang="ru-RU" sz="2000" cap="none" dirty="0"/>
              <a:t>О </a:t>
            </a:r>
            <a:r>
              <a:rPr lang="ru-RU" sz="2000" cap="none" dirty="0" smtClean="0"/>
              <a:t>поддержке СОНКО и реализации </a:t>
            </a:r>
            <a:r>
              <a:rPr lang="ru-RU" sz="2000" cap="none" dirty="0"/>
              <a:t>комплекса мер по обеспечению доступа </a:t>
            </a:r>
            <a:r>
              <a:rPr lang="ru-RU" sz="2000" cap="none" dirty="0" smtClean="0"/>
              <a:t>некоммерческих организации к предоставлению услуг в социальной сфере</a:t>
            </a:r>
            <a:endParaRPr lang="ru-RU" sz="2000" dirty="0"/>
          </a:p>
        </p:txBody>
      </p:sp>
    </p:spTree>
    <p:extLst>
      <p:ext uri="{BB962C8B-B14F-4D97-AF65-F5344CB8AC3E}">
        <p14:creationId xmlns:p14="http://schemas.microsoft.com/office/powerpoint/2010/main" xmlns="" val="2087461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374894" y="227070"/>
            <a:ext cx="8051210" cy="541582"/>
          </a:xfrm>
        </p:spPr>
        <p:txBody>
          <a:bodyPr vert="horz" lIns="77154" tIns="77154" rIns="77154" bIns="77154" rtlCol="0" anchor="t" anchorCtr="0">
            <a:noAutofit/>
          </a:bodyPr>
          <a:lstStyle/>
          <a:p>
            <a:pPr algn="ctr">
              <a:spcBef>
                <a:spcPct val="0"/>
              </a:spcBef>
            </a:pPr>
            <a:r>
              <a:rPr lang="ru-RU" dirty="0">
                <a:solidFill>
                  <a:schemeClr val="accent1"/>
                </a:solidFill>
                <a:latin typeface="Geometria" pitchFamily="34" charset="-52"/>
              </a:rPr>
              <a:t>Ключевая задача</a:t>
            </a:r>
          </a:p>
        </p:txBody>
      </p:sp>
      <p:sp>
        <p:nvSpPr>
          <p:cNvPr id="20483" name="Прямоугольник 2"/>
          <p:cNvSpPr>
            <a:spLocks noChangeArrowheads="1"/>
          </p:cNvSpPr>
          <p:nvPr/>
        </p:nvSpPr>
        <p:spPr bwMode="auto">
          <a:xfrm>
            <a:off x="444039" y="826828"/>
            <a:ext cx="7718182" cy="86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77166" tIns="38583" rIns="77166" bIns="38583">
            <a:spAutoFit/>
          </a:bodyPr>
          <a:lstStyle/>
          <a:p>
            <a:pPr algn="ctr"/>
            <a:r>
              <a:rPr lang="ru-RU" sz="1700" b="1" dirty="0">
                <a:solidFill>
                  <a:schemeClr val="accent1">
                    <a:lumMod val="75000"/>
                  </a:schemeClr>
                </a:solidFill>
                <a:latin typeface="Arial"/>
                <a:cs typeface="Arial"/>
              </a:rPr>
              <a:t>Повышение качества и доступности услуг в социальной сфере через </a:t>
            </a:r>
          </a:p>
          <a:p>
            <a:pPr algn="ctr"/>
            <a:r>
              <a:rPr lang="ru-RU" sz="1700" b="1" dirty="0">
                <a:solidFill>
                  <a:schemeClr val="accent1">
                    <a:lumMod val="75000"/>
                  </a:schemeClr>
                </a:solidFill>
                <a:latin typeface="Arial"/>
                <a:cs typeface="Arial"/>
              </a:rPr>
              <a:t>расширение участия негосударственных организаций в предоставлении социальных услуг гражданам</a:t>
            </a:r>
          </a:p>
        </p:txBody>
      </p:sp>
      <p:graphicFrame>
        <p:nvGraphicFramePr>
          <p:cNvPr id="7" name="Group 25"/>
          <p:cNvGraphicFramePr>
            <a:graphicFrameLocks noGrp="1"/>
          </p:cNvGraphicFramePr>
          <p:nvPr>
            <p:extLst>
              <p:ext uri="{D42A27DB-BD31-4B8C-83A1-F6EECF244321}">
                <p14:modId xmlns:p14="http://schemas.microsoft.com/office/powerpoint/2010/main" xmlns="" val="4025638749"/>
              </p:ext>
            </p:extLst>
          </p:nvPr>
        </p:nvGraphicFramePr>
        <p:xfrm>
          <a:off x="541549" y="2645949"/>
          <a:ext cx="7521664" cy="1978178"/>
        </p:xfrm>
        <a:graphic>
          <a:graphicData uri="http://schemas.openxmlformats.org/drawingml/2006/table">
            <a:tbl>
              <a:tblPr/>
              <a:tblGrid>
                <a:gridCol w="3826837">
                  <a:extLst>
                    <a:ext uri="{9D8B030D-6E8A-4147-A177-3AD203B41FA5}">
                      <a16:colId xmlns="" xmlns:a16="http://schemas.microsoft.com/office/drawing/2014/main" val="20000"/>
                    </a:ext>
                  </a:extLst>
                </a:gridCol>
                <a:gridCol w="3694827">
                  <a:extLst>
                    <a:ext uri="{9D8B030D-6E8A-4147-A177-3AD203B41FA5}">
                      <a16:colId xmlns="" xmlns:a16="http://schemas.microsoft.com/office/drawing/2014/main" val="20001"/>
                    </a:ext>
                  </a:extLst>
                </a:gridCol>
              </a:tblGrid>
              <a:tr h="322679">
                <a:tc>
                  <a:txBody>
                    <a:bodyPr/>
                    <a:lstStyle/>
                    <a:p>
                      <a:pPr marL="0" marR="0" lvl="0" indent="449263" algn="ctr" defTabSz="914400" rtl="0" eaLnBrk="1" fontAlgn="base" latinLnBrk="0" hangingPunct="1">
                        <a:lnSpc>
                          <a:spcPct val="115000"/>
                        </a:lnSpc>
                        <a:spcBef>
                          <a:spcPct val="0"/>
                        </a:spcBef>
                        <a:spcAft>
                          <a:spcPct val="0"/>
                        </a:spcAft>
                        <a:buClrTx/>
                        <a:buSzTx/>
                        <a:buFontTx/>
                        <a:buNone/>
                        <a:tabLst/>
                      </a:pPr>
                      <a:r>
                        <a:rPr lang="ru-RU" altLang="ru-RU" sz="1800" b="1" kern="1200" cap="all" dirty="0">
                          <a:solidFill>
                            <a:schemeClr val="accent1">
                              <a:lumMod val="75000"/>
                            </a:schemeClr>
                          </a:solidFill>
                          <a:latin typeface="Arial"/>
                          <a:ea typeface="+mn-ea"/>
                          <a:cs typeface="Arial"/>
                          <a:sym typeface="Arial" charset="0"/>
                        </a:rPr>
                        <a:t>СПРОС</a:t>
                      </a:r>
                    </a:p>
                  </a:txBody>
                  <a:tcPr marL="86408" marR="86408" marT="43250" marB="43250"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EBF7FF"/>
                    </a:solidFill>
                  </a:tcPr>
                </a:tc>
                <a:tc>
                  <a:txBody>
                    <a:bodyPr/>
                    <a:lstStyle/>
                    <a:p>
                      <a:pPr marL="0" marR="0" lvl="0" indent="449263" algn="ctr" defTabSz="914400" rtl="0" eaLnBrk="1" fontAlgn="base" latinLnBrk="0" hangingPunct="1">
                        <a:lnSpc>
                          <a:spcPct val="115000"/>
                        </a:lnSpc>
                        <a:spcBef>
                          <a:spcPct val="0"/>
                        </a:spcBef>
                        <a:spcAft>
                          <a:spcPct val="0"/>
                        </a:spcAft>
                        <a:buClrTx/>
                        <a:buSzTx/>
                        <a:buFontTx/>
                        <a:buNone/>
                        <a:tabLst/>
                      </a:pPr>
                      <a:r>
                        <a:rPr lang="ru-RU" altLang="ru-RU" sz="1800" b="1" kern="1200" cap="all" dirty="0">
                          <a:solidFill>
                            <a:schemeClr val="accent1">
                              <a:lumMod val="75000"/>
                            </a:schemeClr>
                          </a:solidFill>
                          <a:latin typeface="Arial"/>
                          <a:ea typeface="+mn-ea"/>
                          <a:cs typeface="Arial"/>
                          <a:sym typeface="Arial" charset="0"/>
                        </a:rPr>
                        <a:t>ПРЕДЛОЖЕНИЕ</a:t>
                      </a:r>
                    </a:p>
                  </a:txBody>
                  <a:tcPr marL="86408" marR="86408" marT="43250" marB="43250"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EBF7FF"/>
                    </a:solidFill>
                  </a:tcPr>
                </a:tc>
                <a:extLst>
                  <a:ext uri="{0D108BD9-81ED-4DB2-BD59-A6C34878D82A}">
                    <a16:rowId xmlns="" xmlns:a16="http://schemas.microsoft.com/office/drawing/2014/main" val="10000"/>
                  </a:ext>
                </a:extLst>
              </a:tr>
              <a:tr h="1267395">
                <a:tc>
                  <a:txBody>
                    <a:bodyPr/>
                    <a:lstStyle/>
                    <a:p>
                      <a:pPr marL="171450" marR="0" lvl="0" indent="-171450" algn="l" defTabSz="914400" rtl="0" eaLnBrk="1" fontAlgn="base" latinLnBrk="0" hangingPunct="1">
                        <a:lnSpc>
                          <a:spcPct val="115000"/>
                        </a:lnSpc>
                        <a:spcBef>
                          <a:spcPct val="0"/>
                        </a:spcBef>
                        <a:spcAft>
                          <a:spcPct val="0"/>
                        </a:spcAft>
                        <a:buClrTx/>
                        <a:buSzTx/>
                        <a:buFont typeface="Arial" charset="0"/>
                        <a:buChar char="•"/>
                        <a:tabLst/>
                      </a:pPr>
                      <a:r>
                        <a:rPr lang="ru-RU" altLang="ru-RU" sz="1700" kern="1200" cap="none" dirty="0">
                          <a:solidFill>
                            <a:schemeClr val="accent1">
                              <a:lumMod val="75000"/>
                            </a:schemeClr>
                          </a:solidFill>
                          <a:latin typeface="Arial"/>
                          <a:ea typeface="+mn-ea"/>
                          <a:cs typeface="Arial"/>
                          <a:sym typeface="Arial" charset="0"/>
                        </a:rPr>
                        <a:t> </a:t>
                      </a:r>
                      <a:r>
                        <a:rPr lang="ru-RU" altLang="ru-RU" sz="1700" kern="1200" cap="none" dirty="0" err="1">
                          <a:solidFill>
                            <a:schemeClr val="accent1">
                              <a:lumMod val="75000"/>
                            </a:schemeClr>
                          </a:solidFill>
                          <a:latin typeface="Arial"/>
                          <a:ea typeface="+mn-ea"/>
                          <a:cs typeface="Arial"/>
                          <a:sym typeface="Arial" charset="0"/>
                        </a:rPr>
                        <a:t>Госзакупки</a:t>
                      </a:r>
                      <a:r>
                        <a:rPr lang="ru-RU" altLang="ru-RU" sz="1700" kern="1200" cap="none" dirty="0">
                          <a:solidFill>
                            <a:schemeClr val="accent1">
                              <a:lumMod val="75000"/>
                            </a:schemeClr>
                          </a:solidFill>
                          <a:latin typeface="Arial"/>
                          <a:ea typeface="+mn-ea"/>
                          <a:cs typeface="Arial"/>
                          <a:sym typeface="Arial" charset="0"/>
                        </a:rPr>
                        <a:t>: 44-ФЗ</a:t>
                      </a:r>
                    </a:p>
                    <a:p>
                      <a:pPr marL="171450" marR="0" lvl="0" indent="-171450" algn="l" defTabSz="914400" rtl="0" eaLnBrk="1" fontAlgn="base" latinLnBrk="0" hangingPunct="1">
                        <a:lnSpc>
                          <a:spcPct val="115000"/>
                        </a:lnSpc>
                        <a:spcBef>
                          <a:spcPct val="0"/>
                        </a:spcBef>
                        <a:spcAft>
                          <a:spcPct val="0"/>
                        </a:spcAft>
                        <a:buClrTx/>
                        <a:buSzTx/>
                        <a:buFont typeface="Arial" charset="0"/>
                        <a:buChar char="•"/>
                        <a:tabLst/>
                      </a:pPr>
                      <a:r>
                        <a:rPr lang="ru-RU" altLang="ru-RU" sz="1700" kern="1200" cap="none" dirty="0">
                          <a:solidFill>
                            <a:schemeClr val="accent1">
                              <a:lumMod val="75000"/>
                            </a:schemeClr>
                          </a:solidFill>
                          <a:latin typeface="Arial"/>
                          <a:ea typeface="+mn-ea"/>
                          <a:cs typeface="Arial"/>
                          <a:sym typeface="Arial" charset="0"/>
                        </a:rPr>
                        <a:t> Субсидии – 78.1 статья БК РФ</a:t>
                      </a:r>
                    </a:p>
                    <a:p>
                      <a:pPr marL="171450" marR="0" lvl="0" indent="-171450" algn="l" defTabSz="914400" rtl="0" eaLnBrk="1" fontAlgn="base" latinLnBrk="0" hangingPunct="1">
                        <a:lnSpc>
                          <a:spcPct val="115000"/>
                        </a:lnSpc>
                        <a:spcBef>
                          <a:spcPct val="0"/>
                        </a:spcBef>
                        <a:spcAft>
                          <a:spcPct val="0"/>
                        </a:spcAft>
                        <a:buClrTx/>
                        <a:buSzTx/>
                        <a:buFont typeface="Arial" charset="0"/>
                        <a:buChar char="•"/>
                        <a:tabLst/>
                      </a:pPr>
                      <a:r>
                        <a:rPr lang="ru-RU" altLang="ru-RU" sz="1700" kern="1200" cap="none" dirty="0">
                          <a:solidFill>
                            <a:schemeClr val="accent1">
                              <a:lumMod val="75000"/>
                            </a:schemeClr>
                          </a:solidFill>
                          <a:latin typeface="Arial"/>
                          <a:ea typeface="+mn-ea"/>
                          <a:cs typeface="Arial"/>
                          <a:sym typeface="Arial" charset="0"/>
                        </a:rPr>
                        <a:t> Целевые сертификаты (потребительские субсидии, ваучеры)</a:t>
                      </a:r>
                    </a:p>
                  </a:txBody>
                  <a:tcPr marL="86408" marR="86408" marT="43250" marB="43250" horzOverflow="overflow">
                    <a:lnL>
                      <a:noFill/>
                    </a:lnL>
                    <a:lnR>
                      <a:noFill/>
                    </a:lnR>
                    <a:lnT w="12700" cap="flat" cmpd="sng" algn="ctr">
                      <a:noFill/>
                      <a:prstDash val="solid"/>
                      <a:round/>
                      <a:headEnd type="none" w="med" len="med"/>
                      <a:tailEnd type="none" w="med" len="med"/>
                    </a:lnT>
                    <a:lnB>
                      <a:noFill/>
                    </a:lnB>
                    <a:lnTlToBr>
                      <a:noFill/>
                    </a:lnTlToBr>
                    <a:lnBlToTr>
                      <a:noFill/>
                    </a:lnBlToTr>
                    <a:solidFill>
                      <a:srgbClr val="EBF7FF"/>
                    </a:solidFill>
                  </a:tcPr>
                </a:tc>
                <a:tc>
                  <a:txBody>
                    <a:bodyPr/>
                    <a:lstStyle/>
                    <a:p>
                      <a:pPr marL="0" marR="0" lvl="0" indent="449263" algn="l" defTabSz="914400" rtl="0" eaLnBrk="1" fontAlgn="base" latinLnBrk="0" hangingPunct="1">
                        <a:lnSpc>
                          <a:spcPct val="115000"/>
                        </a:lnSpc>
                        <a:spcBef>
                          <a:spcPct val="0"/>
                        </a:spcBef>
                        <a:spcAft>
                          <a:spcPct val="0"/>
                        </a:spcAft>
                        <a:buClrTx/>
                        <a:buSzTx/>
                        <a:buFontTx/>
                        <a:buNone/>
                        <a:tabLst/>
                      </a:pPr>
                      <a:r>
                        <a:rPr lang="ru-RU" altLang="ru-RU" sz="1700" kern="1200" cap="none" dirty="0">
                          <a:solidFill>
                            <a:schemeClr val="accent1">
                              <a:lumMod val="75000"/>
                            </a:schemeClr>
                          </a:solidFill>
                          <a:latin typeface="Arial"/>
                          <a:ea typeface="+mn-ea"/>
                          <a:cs typeface="Arial"/>
                          <a:sym typeface="Arial" charset="0"/>
                        </a:rPr>
                        <a:t>        СО НКО, социальное    </a:t>
                      </a:r>
                    </a:p>
                    <a:p>
                      <a:pPr marL="0" marR="0" lvl="0" indent="449263" algn="l" defTabSz="914400" rtl="0" eaLnBrk="1" fontAlgn="base" latinLnBrk="0" hangingPunct="1">
                        <a:lnSpc>
                          <a:spcPct val="115000"/>
                        </a:lnSpc>
                        <a:spcBef>
                          <a:spcPct val="0"/>
                        </a:spcBef>
                        <a:spcAft>
                          <a:spcPct val="0"/>
                        </a:spcAft>
                        <a:buClrTx/>
                        <a:buSzTx/>
                        <a:buFontTx/>
                        <a:buNone/>
                        <a:tabLst/>
                      </a:pPr>
                      <a:r>
                        <a:rPr lang="ru-RU" altLang="ru-RU" sz="1700" kern="1200" cap="none" dirty="0">
                          <a:solidFill>
                            <a:schemeClr val="accent1">
                              <a:lumMod val="75000"/>
                            </a:schemeClr>
                          </a:solidFill>
                          <a:latin typeface="Arial"/>
                          <a:ea typeface="+mn-ea"/>
                          <a:cs typeface="Arial"/>
                          <a:sym typeface="Arial" charset="0"/>
                        </a:rPr>
                        <a:t>        предпринимательство </a:t>
                      </a:r>
                    </a:p>
                    <a:p>
                      <a:pPr marL="0" marR="0" lvl="0" indent="449263" algn="l" defTabSz="914400" rtl="0" eaLnBrk="1" fontAlgn="base" latinLnBrk="0" hangingPunct="1">
                        <a:lnSpc>
                          <a:spcPct val="115000"/>
                        </a:lnSpc>
                        <a:spcBef>
                          <a:spcPct val="0"/>
                        </a:spcBef>
                        <a:spcAft>
                          <a:spcPct val="0"/>
                        </a:spcAft>
                        <a:buClrTx/>
                        <a:buSzTx/>
                        <a:buFontTx/>
                        <a:buNone/>
                        <a:tabLst/>
                      </a:pPr>
                      <a:r>
                        <a:rPr lang="ru-RU" altLang="ru-RU" sz="1700" kern="1200" cap="none" dirty="0">
                          <a:solidFill>
                            <a:schemeClr val="accent1">
                              <a:lumMod val="75000"/>
                            </a:schemeClr>
                          </a:solidFill>
                          <a:latin typeface="Arial"/>
                          <a:ea typeface="+mn-ea"/>
                          <a:cs typeface="Arial"/>
                          <a:sym typeface="Arial" charset="0"/>
                        </a:rPr>
                        <a:t>         </a:t>
                      </a:r>
                    </a:p>
                    <a:p>
                      <a:pPr marL="0" marR="0" lvl="0" indent="449263" algn="l" defTabSz="914400" rtl="0" eaLnBrk="1" fontAlgn="base" latinLnBrk="0" hangingPunct="1">
                        <a:lnSpc>
                          <a:spcPct val="115000"/>
                        </a:lnSpc>
                        <a:spcBef>
                          <a:spcPct val="0"/>
                        </a:spcBef>
                        <a:spcAft>
                          <a:spcPct val="0"/>
                        </a:spcAft>
                        <a:buClrTx/>
                        <a:buSzTx/>
                        <a:buFontTx/>
                        <a:buNone/>
                        <a:tabLst/>
                      </a:pPr>
                      <a:r>
                        <a:rPr lang="ru-RU" altLang="ru-RU" sz="1700" kern="1200" cap="none" dirty="0">
                          <a:solidFill>
                            <a:schemeClr val="accent1">
                              <a:lumMod val="75000"/>
                            </a:schemeClr>
                          </a:solidFill>
                          <a:latin typeface="Arial"/>
                          <a:ea typeface="+mn-ea"/>
                          <a:cs typeface="Arial"/>
                          <a:sym typeface="Arial" charset="0"/>
                        </a:rPr>
                        <a:t>  </a:t>
                      </a:r>
                    </a:p>
                  </a:txBody>
                  <a:tcPr marL="86408" marR="86408" marT="43250" marB="43250" horzOverflow="overflow">
                    <a:lnL>
                      <a:noFill/>
                    </a:lnL>
                    <a:lnR>
                      <a:noFill/>
                    </a:lnR>
                    <a:lnT w="12700" cap="flat" cmpd="sng" algn="ctr">
                      <a:noFill/>
                      <a:prstDash val="solid"/>
                      <a:round/>
                      <a:headEnd type="none" w="med" len="med"/>
                      <a:tailEnd type="none" w="med" len="med"/>
                    </a:lnT>
                    <a:lnB>
                      <a:noFill/>
                    </a:lnB>
                    <a:lnTlToBr>
                      <a:noFill/>
                    </a:lnTlToBr>
                    <a:lnBlToTr>
                      <a:noFill/>
                    </a:lnBlToTr>
                    <a:solidFill>
                      <a:srgbClr val="EBF7FF"/>
                    </a:solidFill>
                  </a:tcPr>
                </a:tc>
                <a:extLst>
                  <a:ext uri="{0D108BD9-81ED-4DB2-BD59-A6C34878D82A}">
                    <a16:rowId xmlns="" xmlns:a16="http://schemas.microsoft.com/office/drawing/2014/main" val="10001"/>
                  </a:ext>
                </a:extLst>
              </a:tr>
            </a:tbl>
          </a:graphicData>
        </a:graphic>
      </p:graphicFrame>
      <p:sp>
        <p:nvSpPr>
          <p:cNvPr id="9" name="Номер слайда 3"/>
          <p:cNvSpPr txBox="1">
            <a:spLocks/>
          </p:cNvSpPr>
          <p:nvPr/>
        </p:nvSpPr>
        <p:spPr>
          <a:xfrm>
            <a:off x="7800975" y="353922"/>
            <a:ext cx="534415"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10</a:t>
            </a:fld>
            <a:endParaRPr lang="ru-RU" sz="2000" dirty="0">
              <a:solidFill>
                <a:srgbClr val="00B2A9"/>
              </a:solidFill>
              <a:latin typeface="Arial"/>
              <a:cs typeface="Arial"/>
            </a:endParaRPr>
          </a:p>
        </p:txBody>
      </p:sp>
      <p:sp>
        <p:nvSpPr>
          <p:cNvPr id="10" name="Стрелка вниз 9"/>
          <p:cNvSpPr/>
          <p:nvPr/>
        </p:nvSpPr>
        <p:spPr>
          <a:xfrm>
            <a:off x="3648074" y="1689578"/>
            <a:ext cx="1419225" cy="903198"/>
          </a:xfrm>
          <a:prstGeom prst="downArrow">
            <a:avLst/>
          </a:prstGeom>
          <a:solidFill>
            <a:srgbClr val="0077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ln w="18415" cmpd="sng">
                <a:solidFill>
                  <a:srgbClr val="FFFFFF"/>
                </a:solidFill>
                <a:prstDash val="solid"/>
              </a:ln>
              <a:solidFill>
                <a:schemeClr val="bg1"/>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2184544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Прямоугольник 1">
            <a:extLst>
              <a:ext uri="{FF2B5EF4-FFF2-40B4-BE49-F238E27FC236}">
                <a16:creationId xmlns="" xmlns:a16="http://schemas.microsoft.com/office/drawing/2014/main" id="{C8A42AC6-E8C0-4F8A-8317-CB6AAA02669C}"/>
              </a:ext>
            </a:extLst>
          </p:cNvPr>
          <p:cNvSpPr>
            <a:spLocks noChangeArrowheads="1"/>
          </p:cNvSpPr>
          <p:nvPr/>
        </p:nvSpPr>
        <p:spPr bwMode="auto">
          <a:xfrm>
            <a:off x="514350" y="848966"/>
            <a:ext cx="7556500" cy="3323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1pPr>
            <a:lvl2pPr marL="838200" indent="-3810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2pPr>
            <a:lvl3pPr marL="1257300" indent="-342900" eaLnBrk="0" hangingPunct="0">
              <a:spcBef>
                <a:spcPct val="20000"/>
              </a:spcBef>
              <a:buFont typeface="Arial" panose="020B0604020202020204" pitchFamily="34" charset="0"/>
              <a:buChar char="•"/>
              <a:defRPr>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12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1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000">
                <a:solidFill>
                  <a:schemeClr val="tx1"/>
                </a:solidFill>
                <a:latin typeface="Arial" panose="020B0604020202020204" pitchFamily="34" charset="0"/>
              </a:defRPr>
            </a:lvl9pPr>
          </a:lstStyle>
          <a:p>
            <a:pPr eaLnBrk="1" hangingPunct="1">
              <a:spcBef>
                <a:spcPct val="0"/>
              </a:spcBef>
              <a:buFontTx/>
              <a:buAutoNum type="arabicPeriod"/>
            </a:pPr>
            <a:r>
              <a:rPr lang="ru-RU" altLang="ru-RU" sz="1400" b="1" dirty="0">
                <a:solidFill>
                  <a:srgbClr val="003990"/>
                </a:solidFill>
              </a:rPr>
              <a:t>Определение уполномоченного органа</a:t>
            </a:r>
            <a:r>
              <a:rPr lang="ru-RU" altLang="ru-RU" sz="1400" dirty="0">
                <a:solidFill>
                  <a:srgbClr val="003990"/>
                </a:solidFill>
              </a:rPr>
              <a:t>, ответственного за разработку комплексного плана субъекта РФ и отвечающего за координацию мер по реализации Комплекса мер и Дорожной карты</a:t>
            </a:r>
          </a:p>
          <a:p>
            <a:pPr eaLnBrk="1" hangingPunct="1">
              <a:spcBef>
                <a:spcPct val="0"/>
              </a:spcBef>
              <a:buFontTx/>
              <a:buAutoNum type="arabicPeriod"/>
            </a:pPr>
            <a:endParaRPr lang="ru-RU" altLang="ru-RU" sz="1400" dirty="0">
              <a:solidFill>
                <a:srgbClr val="003990"/>
              </a:solidFill>
            </a:endParaRPr>
          </a:p>
          <a:p>
            <a:pPr eaLnBrk="1" hangingPunct="1">
              <a:spcBef>
                <a:spcPct val="0"/>
              </a:spcBef>
              <a:buFont typeface="Arial" panose="020B0604020202020204" pitchFamily="34" charset="0"/>
              <a:buAutoNum type="arabicPeriod"/>
            </a:pPr>
            <a:r>
              <a:rPr lang="ru-RU" altLang="ru-RU" sz="1400" b="1" dirty="0">
                <a:solidFill>
                  <a:srgbClr val="003990"/>
                </a:solidFill>
              </a:rPr>
              <a:t>Определение или создание Координационного органа</a:t>
            </a:r>
            <a:r>
              <a:rPr lang="ru-RU" altLang="ru-RU" sz="1400" dirty="0">
                <a:solidFill>
                  <a:srgbClr val="003990"/>
                </a:solidFill>
              </a:rPr>
              <a:t>, обеспечивающего согласованную деятельность субъекта РФ, местного самоуправления, центров инноваций в социальной сфере, общественных палат в реализации Комплекса мер и Дорожной карты</a:t>
            </a:r>
          </a:p>
          <a:p>
            <a:pPr eaLnBrk="1" hangingPunct="1">
              <a:spcBef>
                <a:spcPct val="0"/>
              </a:spcBef>
              <a:buFont typeface="Arial" panose="020B0604020202020204" pitchFamily="34" charset="0"/>
              <a:buNone/>
            </a:pPr>
            <a:endParaRPr lang="ru-RU" altLang="ru-RU" sz="1400" dirty="0">
              <a:solidFill>
                <a:srgbClr val="003990"/>
              </a:solidFill>
            </a:endParaRPr>
          </a:p>
          <a:p>
            <a:pPr eaLnBrk="1" hangingPunct="1">
              <a:spcBef>
                <a:spcPct val="0"/>
              </a:spcBef>
              <a:buFont typeface="Arial" panose="020B0604020202020204" pitchFamily="34" charset="0"/>
              <a:buAutoNum type="arabicPeriod" startAt="3"/>
            </a:pPr>
            <a:r>
              <a:rPr lang="ru-RU" altLang="ru-RU" sz="1400" b="1" dirty="0">
                <a:solidFill>
                  <a:srgbClr val="003990"/>
                </a:solidFill>
              </a:rPr>
              <a:t>Определение заместителя главы Правительства субъекта РФ</a:t>
            </a:r>
            <a:r>
              <a:rPr lang="ru-RU" altLang="ru-RU" sz="1400" dirty="0">
                <a:solidFill>
                  <a:srgbClr val="003990"/>
                </a:solidFill>
              </a:rPr>
              <a:t>, курирующего вопросы Комплекса мер и Дорожной карты и обеспечивающего координацию деятельности органов исполнительной власти субъекта РФ по их реализации</a:t>
            </a:r>
          </a:p>
          <a:p>
            <a:pPr eaLnBrk="1" hangingPunct="1">
              <a:spcBef>
                <a:spcPct val="0"/>
              </a:spcBef>
              <a:buFont typeface="Arial" panose="020B0604020202020204" pitchFamily="34" charset="0"/>
              <a:buAutoNum type="arabicPeriod" startAt="3"/>
            </a:pPr>
            <a:endParaRPr lang="ru-RU" altLang="ru-RU" sz="1400" b="1" dirty="0">
              <a:solidFill>
                <a:srgbClr val="003990"/>
              </a:solidFill>
            </a:endParaRPr>
          </a:p>
          <a:p>
            <a:pPr eaLnBrk="1" hangingPunct="1">
              <a:spcBef>
                <a:spcPct val="0"/>
              </a:spcBef>
              <a:buFont typeface="Arial" panose="020B0604020202020204" pitchFamily="34" charset="0"/>
              <a:buAutoNum type="arabicPeriod" startAt="3"/>
            </a:pPr>
            <a:r>
              <a:rPr lang="ru-RU" altLang="ru-RU" sz="1400" dirty="0">
                <a:solidFill>
                  <a:srgbClr val="003990"/>
                </a:solidFill>
              </a:rPr>
              <a:t>Утверждение высшим должностным лицом субъекта Российской Федерации комплексного плана субъекта Российской Федерации.</a:t>
            </a:r>
          </a:p>
        </p:txBody>
      </p:sp>
      <p:sp>
        <p:nvSpPr>
          <p:cNvPr id="2" name="Прямоугольник 1">
            <a:extLst>
              <a:ext uri="{FF2B5EF4-FFF2-40B4-BE49-F238E27FC236}">
                <a16:creationId xmlns="" xmlns:a16="http://schemas.microsoft.com/office/drawing/2014/main" id="{8A683493-0E71-4FBA-BBE0-B65874BD3432}"/>
              </a:ext>
            </a:extLst>
          </p:cNvPr>
          <p:cNvSpPr/>
          <p:nvPr/>
        </p:nvSpPr>
        <p:spPr>
          <a:xfrm>
            <a:off x="270934" y="4172953"/>
            <a:ext cx="8043332" cy="544890"/>
          </a:xfrm>
          <a:prstGeom prst="rect">
            <a:avLst/>
          </a:prstGeom>
          <a:solidFill>
            <a:srgbClr val="EBF7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400" b="1" dirty="0">
                <a:solidFill>
                  <a:srgbClr val="003990"/>
                </a:solidFill>
                <a:latin typeface="Arial" panose="020B0604020202020204" pitchFamily="34" charset="0"/>
              </a:rPr>
              <a:t>Реализовано в </a:t>
            </a:r>
            <a:r>
              <a:rPr lang="ru-RU" sz="1400" b="1" dirty="0" smtClean="0">
                <a:solidFill>
                  <a:srgbClr val="003990"/>
                </a:solidFill>
                <a:latin typeface="Arial" panose="020B0604020202020204" pitchFamily="34" charset="0"/>
              </a:rPr>
              <a:t>83 </a:t>
            </a:r>
            <a:r>
              <a:rPr lang="ru-RU" sz="1400" b="1" dirty="0">
                <a:solidFill>
                  <a:srgbClr val="003990"/>
                </a:solidFill>
                <a:latin typeface="Arial" panose="020B0604020202020204" pitchFamily="34" charset="0"/>
              </a:rPr>
              <a:t>субъектах Российской Федерации</a:t>
            </a:r>
          </a:p>
        </p:txBody>
      </p:sp>
      <p:sp>
        <p:nvSpPr>
          <p:cNvPr id="5" name="Прямоугольник 4"/>
          <p:cNvSpPr/>
          <p:nvPr/>
        </p:nvSpPr>
        <p:spPr>
          <a:xfrm>
            <a:off x="1881183" y="56222"/>
            <a:ext cx="5298546" cy="923330"/>
          </a:xfrm>
          <a:prstGeom prst="rect">
            <a:avLst/>
          </a:prstGeom>
        </p:spPr>
        <p:txBody>
          <a:bodyPr vert="horz" lIns="77154" tIns="77154" rIns="77154" bIns="77154" rtlCol="0" anchor="t" anchorCtr="0">
            <a:noAutofit/>
          </a:bodyPr>
          <a:lstStyle/>
          <a:p>
            <a:pPr algn="ctr">
              <a:spcBef>
                <a:spcPct val="0"/>
              </a:spcBef>
            </a:pPr>
            <a:r>
              <a:rPr lang="ru-RU" altLang="ru-RU" sz="1800" b="1" cap="all" dirty="0">
                <a:solidFill>
                  <a:schemeClr val="accent1"/>
                </a:solidFill>
                <a:latin typeface="Geometria" pitchFamily="34" charset="-52"/>
                <a:ea typeface="+mj-ea"/>
                <a:cs typeface="Arial"/>
              </a:rPr>
              <a:t>Организация комплекса </a:t>
            </a:r>
            <a:r>
              <a:rPr lang="ru-RU" altLang="ru-RU" sz="1800" b="1" cap="all" dirty="0" smtClean="0">
                <a:solidFill>
                  <a:schemeClr val="accent1"/>
                </a:solidFill>
                <a:latin typeface="Geometria" pitchFamily="34" charset="-52"/>
                <a:ea typeface="+mj-ea"/>
                <a:cs typeface="Arial"/>
              </a:rPr>
              <a:t>мер</a:t>
            </a:r>
            <a:br>
              <a:rPr lang="ru-RU" altLang="ru-RU" sz="1800" b="1" cap="all" dirty="0" smtClean="0">
                <a:solidFill>
                  <a:schemeClr val="accent1"/>
                </a:solidFill>
                <a:latin typeface="Geometria" pitchFamily="34" charset="-52"/>
                <a:ea typeface="+mj-ea"/>
                <a:cs typeface="Arial"/>
              </a:rPr>
            </a:br>
            <a:r>
              <a:rPr lang="ru-RU" altLang="ru-RU" sz="1800" b="1" cap="all" dirty="0" smtClean="0">
                <a:solidFill>
                  <a:schemeClr val="accent1"/>
                </a:solidFill>
                <a:latin typeface="Geometria" pitchFamily="34" charset="-52"/>
                <a:ea typeface="+mj-ea"/>
                <a:cs typeface="Arial"/>
              </a:rPr>
              <a:t>в субъектах Российской </a:t>
            </a:r>
            <a:r>
              <a:rPr lang="ru-RU" altLang="ru-RU" sz="1800" b="1" cap="all" dirty="0">
                <a:solidFill>
                  <a:schemeClr val="accent1"/>
                </a:solidFill>
                <a:latin typeface="Geometria" pitchFamily="34" charset="-52"/>
                <a:ea typeface="+mj-ea"/>
                <a:cs typeface="Arial"/>
              </a:rPr>
              <a:t>Федерации </a:t>
            </a:r>
          </a:p>
        </p:txBody>
      </p:sp>
      <p:sp>
        <p:nvSpPr>
          <p:cNvPr id="9" name="Номер слайда 3"/>
          <p:cNvSpPr txBox="1">
            <a:spLocks/>
          </p:cNvSpPr>
          <p:nvPr/>
        </p:nvSpPr>
        <p:spPr>
          <a:xfrm>
            <a:off x="7857460" y="353922"/>
            <a:ext cx="588001"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11</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824027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Прямоугольник 1">
            <a:extLst>
              <a:ext uri="{FF2B5EF4-FFF2-40B4-BE49-F238E27FC236}">
                <a16:creationId xmlns="" xmlns:a16="http://schemas.microsoft.com/office/drawing/2014/main" id="{F2C8A846-96D5-4E6C-8BA3-D3E510D0B57D}"/>
              </a:ext>
            </a:extLst>
          </p:cNvPr>
          <p:cNvSpPr>
            <a:spLocks noChangeArrowheads="1"/>
          </p:cNvSpPr>
          <p:nvPr/>
        </p:nvSpPr>
        <p:spPr bwMode="auto">
          <a:xfrm>
            <a:off x="692604" y="811896"/>
            <a:ext cx="7355551"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eaLnBrk="0" hangingPunct="0">
              <a:spcBef>
                <a:spcPct val="20000"/>
              </a:spcBef>
              <a:buFont typeface="Arial" panose="020B0604020202020204" pitchFamily="34" charset="0"/>
              <a:buChar char="•"/>
              <a:defRPr sz="2400">
                <a:solidFill>
                  <a:schemeClr val="tx1"/>
                </a:solidFill>
                <a:latin typeface="Arial" panose="020B060402020202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12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1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000">
                <a:solidFill>
                  <a:schemeClr val="tx1"/>
                </a:solidFill>
                <a:latin typeface="Arial" panose="020B0604020202020204" pitchFamily="34" charset="0"/>
              </a:defRPr>
            </a:lvl9pPr>
          </a:lstStyle>
          <a:p>
            <a:pPr eaLnBrk="1" hangingPunct="1">
              <a:spcBef>
                <a:spcPct val="0"/>
              </a:spcBef>
              <a:buFontTx/>
              <a:buAutoNum type="arabicPeriod"/>
            </a:pPr>
            <a:r>
              <a:rPr lang="ru-RU" altLang="ru-RU" sz="1400" b="1" dirty="0">
                <a:solidFill>
                  <a:srgbClr val="003990"/>
                </a:solidFill>
              </a:rPr>
              <a:t>Внесение в государственные программы субъекта РФ</a:t>
            </a:r>
            <a:r>
              <a:rPr lang="ru-RU" altLang="ru-RU" sz="1400" dirty="0">
                <a:solidFill>
                  <a:srgbClr val="003990"/>
                </a:solidFill>
              </a:rPr>
              <a:t> мероприятий и целевых показателей по обеспечению поэтапного доступа СО НКО  к бюджетным средствам на предоставление услуг населению в </a:t>
            </a:r>
            <a:r>
              <a:rPr lang="ru-RU" altLang="ru-RU" sz="1400" dirty="0" err="1">
                <a:solidFill>
                  <a:srgbClr val="003990"/>
                </a:solidFill>
              </a:rPr>
              <a:t>соц.сфере</a:t>
            </a:r>
            <a:r>
              <a:rPr lang="ru-RU" altLang="ru-RU" sz="1400" dirty="0">
                <a:solidFill>
                  <a:srgbClr val="003990"/>
                </a:solidFill>
              </a:rPr>
              <a:t>.</a:t>
            </a:r>
          </a:p>
          <a:p>
            <a:pPr eaLnBrk="1" hangingPunct="1">
              <a:spcBef>
                <a:spcPct val="0"/>
              </a:spcBef>
              <a:buFontTx/>
              <a:buAutoNum type="arabicPeriod"/>
            </a:pPr>
            <a:endParaRPr lang="ru-RU" altLang="ru-RU" sz="1400" dirty="0">
              <a:solidFill>
                <a:srgbClr val="003990"/>
              </a:solidFill>
            </a:endParaRPr>
          </a:p>
          <a:p>
            <a:pPr eaLnBrk="1" hangingPunct="1">
              <a:spcBef>
                <a:spcPct val="0"/>
              </a:spcBef>
              <a:buFont typeface="Arial" panose="020B0604020202020204" pitchFamily="34" charset="0"/>
              <a:buAutoNum type="arabicPeriod"/>
            </a:pPr>
            <a:r>
              <a:rPr lang="ru-RU" altLang="ru-RU" sz="1400" b="1" dirty="0">
                <a:solidFill>
                  <a:srgbClr val="003990"/>
                </a:solidFill>
              </a:rPr>
              <a:t>Проведение мониторинга предоставления услуг в сфере социальной защиты и социального обслуживания </a:t>
            </a:r>
            <a:r>
              <a:rPr lang="ru-RU" altLang="ru-RU" sz="1400" dirty="0">
                <a:solidFill>
                  <a:srgbClr val="003990"/>
                </a:solidFill>
              </a:rPr>
              <a:t>и принятие решений, направленных на совершенствование данной сферы.</a:t>
            </a:r>
          </a:p>
          <a:p>
            <a:pPr eaLnBrk="1" hangingPunct="1">
              <a:spcBef>
                <a:spcPct val="0"/>
              </a:spcBef>
              <a:buFont typeface="Arial" panose="020B0604020202020204" pitchFamily="34" charset="0"/>
              <a:buAutoNum type="arabicPeriod"/>
            </a:pPr>
            <a:endParaRPr lang="ru-RU" altLang="ru-RU" sz="1400" dirty="0">
              <a:solidFill>
                <a:srgbClr val="003990"/>
              </a:solidFill>
            </a:endParaRPr>
          </a:p>
          <a:p>
            <a:pPr eaLnBrk="1" hangingPunct="1">
              <a:spcBef>
                <a:spcPct val="0"/>
              </a:spcBef>
              <a:buFont typeface="Arial" panose="020B0604020202020204" pitchFamily="34" charset="0"/>
              <a:buAutoNum type="arabicPeriod"/>
            </a:pPr>
            <a:r>
              <a:rPr lang="ru-RU" altLang="ru-RU" sz="1400" b="1" dirty="0">
                <a:solidFill>
                  <a:srgbClr val="003990"/>
                </a:solidFill>
              </a:rPr>
              <a:t>Анализ и оценка эффективности существующих мер</a:t>
            </a:r>
            <a:r>
              <a:rPr lang="ru-RU" altLang="ru-RU" sz="1400" dirty="0">
                <a:solidFill>
                  <a:srgbClr val="003990"/>
                </a:solidFill>
              </a:rPr>
              <a:t>, направленных на развитие СО НКО, а также на содействие указанной деятельности.</a:t>
            </a:r>
          </a:p>
          <a:p>
            <a:pPr eaLnBrk="1" hangingPunct="1">
              <a:spcBef>
                <a:spcPct val="0"/>
              </a:spcBef>
              <a:buFont typeface="Arial" panose="020B0604020202020204" pitchFamily="34" charset="0"/>
              <a:buAutoNum type="arabicPeriod"/>
            </a:pPr>
            <a:endParaRPr lang="ru-RU" altLang="ru-RU" sz="1400" dirty="0">
              <a:solidFill>
                <a:srgbClr val="003990"/>
              </a:solidFill>
            </a:endParaRPr>
          </a:p>
          <a:p>
            <a:pPr eaLnBrk="1" hangingPunct="1">
              <a:spcBef>
                <a:spcPct val="0"/>
              </a:spcBef>
              <a:buFont typeface="Arial" panose="020B0604020202020204" pitchFamily="34" charset="0"/>
              <a:buAutoNum type="arabicPeriod"/>
            </a:pPr>
            <a:r>
              <a:rPr lang="ru-RU" altLang="ru-RU" sz="1400" b="1" dirty="0">
                <a:solidFill>
                  <a:srgbClr val="003990"/>
                </a:solidFill>
              </a:rPr>
              <a:t>Разработка рекомендаций муниципальным образованиям  </a:t>
            </a:r>
            <a:r>
              <a:rPr lang="ru-RU" altLang="ru-RU" sz="1400" dirty="0">
                <a:solidFill>
                  <a:srgbClr val="003990"/>
                </a:solidFill>
              </a:rPr>
              <a:t>по расширению и совершенствованию поддержки СОНКО, оказывающих населению услуги в социальной сфере</a:t>
            </a:r>
          </a:p>
          <a:p>
            <a:pPr eaLnBrk="1" hangingPunct="1">
              <a:spcBef>
                <a:spcPct val="0"/>
              </a:spcBef>
              <a:buFont typeface="Arial" panose="020B0604020202020204" pitchFamily="34" charset="0"/>
              <a:buAutoNum type="arabicPeriod"/>
            </a:pPr>
            <a:endParaRPr lang="ru-RU" altLang="ru-RU" sz="1400" dirty="0">
              <a:solidFill>
                <a:srgbClr val="003990"/>
              </a:solidFill>
            </a:endParaRPr>
          </a:p>
          <a:p>
            <a:pPr eaLnBrk="1" hangingPunct="1">
              <a:spcBef>
                <a:spcPct val="0"/>
              </a:spcBef>
              <a:buFont typeface="Arial" panose="020B0604020202020204" pitchFamily="34" charset="0"/>
              <a:buAutoNum type="arabicPeriod"/>
            </a:pPr>
            <a:r>
              <a:rPr lang="ru-RU" altLang="ru-RU" sz="1400" b="1" dirty="0">
                <a:solidFill>
                  <a:srgbClr val="003990"/>
                </a:solidFill>
              </a:rPr>
              <a:t>Проведение информационной кампании </a:t>
            </a:r>
            <a:r>
              <a:rPr lang="ru-RU" altLang="ru-RU" sz="1400" dirty="0">
                <a:solidFill>
                  <a:srgbClr val="003990"/>
                </a:solidFill>
              </a:rPr>
              <a:t>по поддержке деятельности негосударственных организаций в оказании социальных услуг, благотворительности и добровольчества.</a:t>
            </a:r>
          </a:p>
        </p:txBody>
      </p:sp>
      <p:sp>
        <p:nvSpPr>
          <p:cNvPr id="2" name="Прямоугольник 1"/>
          <p:cNvSpPr/>
          <p:nvPr/>
        </p:nvSpPr>
        <p:spPr>
          <a:xfrm>
            <a:off x="2204509" y="54498"/>
            <a:ext cx="4670424" cy="646331"/>
          </a:xfrm>
          <a:prstGeom prst="rect">
            <a:avLst/>
          </a:prstGeom>
        </p:spPr>
        <p:txBody>
          <a:bodyPr vert="horz" lIns="77154" tIns="77154" rIns="77154" bIns="77154" rtlCol="0" anchor="t" anchorCtr="0">
            <a:noAutofit/>
          </a:bodyPr>
          <a:lstStyle/>
          <a:p>
            <a:pPr algn="ctr">
              <a:spcBef>
                <a:spcPct val="0"/>
              </a:spcBef>
            </a:pPr>
            <a:r>
              <a:rPr lang="ru-RU" altLang="ru-RU" sz="1800" b="1" cap="all" dirty="0">
                <a:solidFill>
                  <a:schemeClr val="accent1"/>
                </a:solidFill>
                <a:latin typeface="Geometria" pitchFamily="34" charset="-52"/>
                <a:ea typeface="+mj-ea"/>
                <a:cs typeface="Arial"/>
              </a:rPr>
              <a:t>Рекомендации для субъектов Российской Федерации </a:t>
            </a:r>
          </a:p>
        </p:txBody>
      </p:sp>
      <p:sp>
        <p:nvSpPr>
          <p:cNvPr id="6" name="Номер слайда 3"/>
          <p:cNvSpPr txBox="1">
            <a:spLocks/>
          </p:cNvSpPr>
          <p:nvPr/>
        </p:nvSpPr>
        <p:spPr>
          <a:xfrm>
            <a:off x="7924805" y="353922"/>
            <a:ext cx="529123"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12</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690960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4934B901-0AC1-48F7-9F5C-114E535D7C3C}"/>
              </a:ext>
            </a:extLst>
          </p:cNvPr>
          <p:cNvSpPr/>
          <p:nvPr/>
        </p:nvSpPr>
        <p:spPr>
          <a:xfrm>
            <a:off x="573206" y="746504"/>
            <a:ext cx="7417558" cy="3885807"/>
          </a:xfrm>
          <a:prstGeom prst="rect">
            <a:avLst/>
          </a:prstGeom>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ru-RU" altLang="ru-RU" sz="851" b="1" u="sng" dirty="0">
              <a:solidFill>
                <a:srgbClr val="003990"/>
              </a:solidFill>
            </a:endParaRPr>
          </a:p>
          <a:p>
            <a:pPr>
              <a:buFontTx/>
              <a:buChar char="•"/>
            </a:pPr>
            <a:r>
              <a:rPr lang="ru-RU" altLang="ru-RU" sz="1400" dirty="0">
                <a:solidFill>
                  <a:srgbClr val="003990"/>
                </a:solidFill>
              </a:rPr>
              <a:t> предоставление СО НКО и организациям, предоставляющим им благотворительные пожертвования, </a:t>
            </a:r>
            <a:r>
              <a:rPr lang="ru-RU" altLang="ru-RU" sz="1400" b="1" dirty="0">
                <a:solidFill>
                  <a:srgbClr val="003990"/>
                </a:solidFill>
              </a:rPr>
              <a:t>налоговых льгот</a:t>
            </a:r>
          </a:p>
          <a:p>
            <a:pPr>
              <a:buFontTx/>
              <a:buChar char="•"/>
            </a:pPr>
            <a:endParaRPr lang="ru-RU" altLang="ru-RU" sz="1400" dirty="0">
              <a:solidFill>
                <a:srgbClr val="003990"/>
              </a:solidFill>
            </a:endParaRPr>
          </a:p>
          <a:p>
            <a:pPr>
              <a:buFontTx/>
              <a:buChar char="•"/>
            </a:pPr>
            <a:r>
              <a:rPr lang="ru-RU" altLang="ru-RU" sz="1400" dirty="0">
                <a:solidFill>
                  <a:srgbClr val="003990"/>
                </a:solidFill>
              </a:rPr>
              <a:t> предоставление СО НКО </a:t>
            </a:r>
            <a:r>
              <a:rPr lang="ru-RU" altLang="ru-RU" sz="1400" b="1" dirty="0">
                <a:solidFill>
                  <a:srgbClr val="003990"/>
                </a:solidFill>
              </a:rPr>
              <a:t>имущественной поддержки</a:t>
            </a:r>
            <a:r>
              <a:rPr lang="ru-RU" altLang="ru-RU" sz="1400" dirty="0">
                <a:solidFill>
                  <a:srgbClr val="003990"/>
                </a:solidFill>
              </a:rPr>
              <a:t> в виде предоставления недвижимого имущества в аренду на льготных условиях или в безвозмездное пользование</a:t>
            </a:r>
          </a:p>
          <a:p>
            <a:pPr>
              <a:buFontTx/>
              <a:buChar char="•"/>
            </a:pPr>
            <a:endParaRPr lang="ru-RU" altLang="ru-RU" sz="1400" dirty="0">
              <a:solidFill>
                <a:srgbClr val="003990"/>
              </a:solidFill>
            </a:endParaRPr>
          </a:p>
          <a:p>
            <a:pPr>
              <a:buFontTx/>
              <a:buChar char="•"/>
            </a:pPr>
            <a:r>
              <a:rPr lang="ru-RU" altLang="ru-RU" sz="1400" dirty="0">
                <a:solidFill>
                  <a:srgbClr val="003990"/>
                </a:solidFill>
              </a:rPr>
              <a:t> обеспечение </a:t>
            </a:r>
            <a:r>
              <a:rPr lang="ru-RU" altLang="ru-RU" sz="1400" b="1" dirty="0">
                <a:solidFill>
                  <a:srgbClr val="003990"/>
                </a:solidFill>
              </a:rPr>
              <a:t>информационной поддержки</a:t>
            </a:r>
            <a:r>
              <a:rPr lang="ru-RU" altLang="ru-RU" sz="1400" dirty="0">
                <a:solidFill>
                  <a:srgbClr val="003990"/>
                </a:solidFill>
              </a:rPr>
              <a:t> деятельности СО НКО в СМИ, а также посредством социальной рекламы</a:t>
            </a:r>
          </a:p>
          <a:p>
            <a:pPr>
              <a:buFontTx/>
              <a:buChar char="•"/>
            </a:pPr>
            <a:endParaRPr lang="ru-RU" altLang="ru-RU" sz="1400" b="1" dirty="0">
              <a:solidFill>
                <a:srgbClr val="003990"/>
              </a:solidFill>
            </a:endParaRPr>
          </a:p>
          <a:p>
            <a:pPr>
              <a:buFontTx/>
              <a:buChar char="•"/>
            </a:pPr>
            <a:r>
              <a:rPr lang="ru-RU" altLang="ru-RU" sz="1400" dirty="0">
                <a:solidFill>
                  <a:srgbClr val="003990"/>
                </a:solidFill>
              </a:rPr>
              <a:t> содействие развитию </a:t>
            </a:r>
            <a:r>
              <a:rPr lang="ru-RU" altLang="ru-RU" sz="1400" b="1" dirty="0">
                <a:solidFill>
                  <a:srgbClr val="003990"/>
                </a:solidFill>
              </a:rPr>
              <a:t>кадрового потенциала</a:t>
            </a:r>
            <a:r>
              <a:rPr lang="ru-RU" altLang="ru-RU" sz="1400" dirty="0">
                <a:solidFill>
                  <a:srgbClr val="003990"/>
                </a:solidFill>
              </a:rPr>
              <a:t> СО НКО, в том числе оказание им поддержки в области подготовки, переподготовки и повышения квалификации работников</a:t>
            </a:r>
          </a:p>
          <a:p>
            <a:pPr>
              <a:buFontTx/>
              <a:buChar char="•"/>
            </a:pPr>
            <a:endParaRPr lang="ru-RU" altLang="ru-RU" sz="1400" dirty="0">
              <a:solidFill>
                <a:srgbClr val="003990"/>
              </a:solidFill>
            </a:endParaRPr>
          </a:p>
          <a:p>
            <a:pPr>
              <a:buFontTx/>
              <a:buChar char="•"/>
            </a:pPr>
            <a:r>
              <a:rPr lang="ru-RU" altLang="ru-RU" sz="1400" dirty="0">
                <a:solidFill>
                  <a:srgbClr val="003990"/>
                </a:solidFill>
              </a:rPr>
              <a:t> поддержка </a:t>
            </a:r>
            <a:r>
              <a:rPr lang="ru-RU" altLang="ru-RU" sz="1400" b="1" dirty="0">
                <a:solidFill>
                  <a:srgbClr val="003990"/>
                </a:solidFill>
              </a:rPr>
              <a:t>центров инноваций в социальной сфере, ресурсных центров НКО</a:t>
            </a:r>
          </a:p>
          <a:p>
            <a:pPr>
              <a:buFontTx/>
              <a:buChar char="•"/>
            </a:pPr>
            <a:endParaRPr lang="ru-RU" altLang="ru-RU" sz="1400" dirty="0">
              <a:solidFill>
                <a:srgbClr val="003990"/>
              </a:solidFill>
            </a:endParaRPr>
          </a:p>
          <a:p>
            <a:pPr>
              <a:buFontTx/>
              <a:buChar char="•"/>
            </a:pPr>
            <a:r>
              <a:rPr lang="ru-RU" altLang="ru-RU" sz="1400" dirty="0">
                <a:solidFill>
                  <a:srgbClr val="003990"/>
                </a:solidFill>
              </a:rPr>
              <a:t>поддержка </a:t>
            </a:r>
            <a:r>
              <a:rPr lang="ru-RU" altLang="ru-RU" sz="1400" b="1" dirty="0">
                <a:solidFill>
                  <a:srgbClr val="003990"/>
                </a:solidFill>
              </a:rPr>
              <a:t>муниципальных программ поддержки СО НКО</a:t>
            </a:r>
            <a:r>
              <a:rPr lang="ru-RU" altLang="ru-RU" sz="1400" dirty="0">
                <a:solidFill>
                  <a:srgbClr val="003990"/>
                </a:solidFill>
              </a:rPr>
              <a:t> </a:t>
            </a:r>
          </a:p>
        </p:txBody>
      </p:sp>
      <p:sp>
        <p:nvSpPr>
          <p:cNvPr id="5" name="Номер слайда 3"/>
          <p:cNvSpPr txBox="1">
            <a:spLocks/>
          </p:cNvSpPr>
          <p:nvPr/>
        </p:nvSpPr>
        <p:spPr>
          <a:xfrm>
            <a:off x="7941739" y="353922"/>
            <a:ext cx="529123"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13</a:t>
            </a:fld>
            <a:endParaRPr lang="ru-RU" sz="2000" dirty="0">
              <a:solidFill>
                <a:srgbClr val="00B2A9"/>
              </a:solidFill>
              <a:latin typeface="Arial"/>
              <a:cs typeface="Arial"/>
            </a:endParaRPr>
          </a:p>
        </p:txBody>
      </p:sp>
      <p:sp>
        <p:nvSpPr>
          <p:cNvPr id="4" name="Прямоугольник 3"/>
          <p:cNvSpPr/>
          <p:nvPr/>
        </p:nvSpPr>
        <p:spPr>
          <a:xfrm>
            <a:off x="1236133" y="103869"/>
            <a:ext cx="6754631" cy="646331"/>
          </a:xfrm>
          <a:prstGeom prst="rect">
            <a:avLst/>
          </a:prstGeom>
        </p:spPr>
        <p:txBody>
          <a:bodyPr vert="horz" lIns="77154" tIns="77154" rIns="77154" bIns="77154" rtlCol="0" anchor="t" anchorCtr="0">
            <a:noAutofit/>
          </a:bodyPr>
          <a:lstStyle/>
          <a:p>
            <a:pPr algn="ctr">
              <a:spcBef>
                <a:spcPct val="0"/>
              </a:spcBef>
            </a:pPr>
            <a:r>
              <a:rPr lang="ru-RU" sz="1800" b="1" cap="all" dirty="0">
                <a:solidFill>
                  <a:schemeClr val="accent1"/>
                </a:solidFill>
                <a:latin typeface="Geometria" pitchFamily="34" charset="-52"/>
                <a:ea typeface="+mj-ea"/>
                <a:cs typeface="Arial"/>
              </a:rPr>
              <a:t>Поддержка СО НКО в субъектах</a:t>
            </a:r>
            <a:br>
              <a:rPr lang="ru-RU" sz="1800" b="1" cap="all" dirty="0">
                <a:solidFill>
                  <a:schemeClr val="accent1"/>
                </a:solidFill>
                <a:latin typeface="Geometria" pitchFamily="34" charset="-52"/>
                <a:ea typeface="+mj-ea"/>
                <a:cs typeface="Arial"/>
              </a:rPr>
            </a:br>
            <a:r>
              <a:rPr lang="ru-RU" sz="1800" b="1" cap="all" dirty="0">
                <a:solidFill>
                  <a:schemeClr val="accent1"/>
                </a:solidFill>
                <a:latin typeface="Geometria" pitchFamily="34" charset="-52"/>
                <a:ea typeface="+mj-ea"/>
                <a:cs typeface="Arial"/>
              </a:rPr>
              <a:t>Российской Федерации</a:t>
            </a:r>
          </a:p>
        </p:txBody>
      </p:sp>
    </p:spTree>
    <p:extLst>
      <p:ext uri="{BB962C8B-B14F-4D97-AF65-F5344CB8AC3E}">
        <p14:creationId xmlns:p14="http://schemas.microsoft.com/office/powerpoint/2010/main" xmlns="" val="3938981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531672" y="305799"/>
            <a:ext cx="8051210" cy="541582"/>
          </a:xfrm>
        </p:spPr>
        <p:txBody>
          <a:bodyPr/>
          <a:lstStyle/>
          <a:p>
            <a:pPr algn="r">
              <a:spcBef>
                <a:spcPct val="0"/>
              </a:spcBef>
            </a:pPr>
            <a:r>
              <a:rPr lang="ru-RU" dirty="0">
                <a:solidFill>
                  <a:schemeClr val="accent1"/>
                </a:solidFill>
                <a:latin typeface="Geometria" pitchFamily="34" charset="-52"/>
              </a:rPr>
              <a:t>Подготовка методических материалов </a:t>
            </a:r>
          </a:p>
        </p:txBody>
      </p:sp>
      <p:sp>
        <p:nvSpPr>
          <p:cNvPr id="23555" name="Прямоугольник 2"/>
          <p:cNvSpPr>
            <a:spLocks noChangeArrowheads="1"/>
          </p:cNvSpPr>
          <p:nvPr/>
        </p:nvSpPr>
        <p:spPr bwMode="auto">
          <a:xfrm>
            <a:off x="205518" y="1342132"/>
            <a:ext cx="8165221" cy="293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p>
            <a:pPr marL="241144" indent="-241144" algn="just">
              <a:buFont typeface="Arial" charset="0"/>
              <a:buChar char="•"/>
            </a:pPr>
            <a:endParaRPr lang="ru-RU" sz="1400" b="1">
              <a:solidFill>
                <a:srgbClr val="283583"/>
              </a:solidFill>
            </a:endParaRPr>
          </a:p>
        </p:txBody>
      </p:sp>
      <p:sp>
        <p:nvSpPr>
          <p:cNvPr id="6" name="Rectangle 36"/>
          <p:cNvSpPr>
            <a:spLocks noChangeArrowheads="1"/>
          </p:cNvSpPr>
          <p:nvPr/>
        </p:nvSpPr>
        <p:spPr bwMode="auto">
          <a:xfrm>
            <a:off x="136512" y="876357"/>
            <a:ext cx="8369239" cy="3771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77166" tIns="38583" rIns="77166" bIns="38583"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289373" indent="-289373">
              <a:buFont typeface="+mj-lt"/>
              <a:buAutoNum type="arabicPeriod"/>
              <a:defRPr/>
            </a:pPr>
            <a:r>
              <a:rPr lang="ru-RU" sz="1500" b="1" dirty="0">
                <a:solidFill>
                  <a:schemeClr val="accent1">
                    <a:lumMod val="75000"/>
                  </a:schemeClr>
                </a:solidFill>
                <a:latin typeface="Arial"/>
                <a:cs typeface="Arial"/>
              </a:rPr>
              <a:t>По разработке комплексного плана субъекта РФ </a:t>
            </a:r>
            <a:r>
              <a:rPr lang="ru-RU" sz="1500" dirty="0">
                <a:solidFill>
                  <a:schemeClr val="accent1">
                    <a:lumMod val="75000"/>
                  </a:schemeClr>
                </a:solidFill>
                <a:latin typeface="Arial"/>
                <a:cs typeface="Arial"/>
              </a:rPr>
              <a:t>по обеспечению доступа СОНКО к бюджетным средствам, выделяемым на предоставление социальных услуг населению</a:t>
            </a:r>
          </a:p>
          <a:p>
            <a:pPr marL="289373" indent="-289373">
              <a:buFont typeface="+mj-lt"/>
              <a:buAutoNum type="arabicPeriod"/>
              <a:defRPr/>
            </a:pPr>
            <a:r>
              <a:rPr lang="ru-RU" sz="1500" b="1" dirty="0">
                <a:solidFill>
                  <a:schemeClr val="accent1">
                    <a:lumMod val="75000"/>
                  </a:schemeClr>
                </a:solidFill>
                <a:latin typeface="Arial"/>
                <a:cs typeface="Arial"/>
              </a:rPr>
              <a:t>По дополнению госпрограмм субъектов РФ </a:t>
            </a:r>
            <a:r>
              <a:rPr lang="ru-RU" sz="1500" dirty="0">
                <a:solidFill>
                  <a:schemeClr val="accent1">
                    <a:lumMod val="75000"/>
                  </a:schemeClr>
                </a:solidFill>
                <a:latin typeface="Arial"/>
                <a:cs typeface="Arial"/>
              </a:rPr>
              <a:t>в соц. сфере мероприятиями по поддержке деятельности негосударственных организаций и развитию ГЧП</a:t>
            </a:r>
          </a:p>
          <a:p>
            <a:pPr marL="289373" indent="-289373">
              <a:buFont typeface="+mj-lt"/>
              <a:buAutoNum type="arabicPeriod"/>
              <a:defRPr/>
            </a:pPr>
            <a:r>
              <a:rPr lang="ru-RU" sz="1500" b="1" dirty="0">
                <a:solidFill>
                  <a:schemeClr val="accent1">
                    <a:lumMod val="75000"/>
                  </a:schemeClr>
                </a:solidFill>
                <a:latin typeface="Arial"/>
                <a:cs typeface="Arial"/>
              </a:rPr>
              <a:t>По обеспечению учета при планировании строительства новых объектов социальной инфраструктуры </a:t>
            </a:r>
            <a:r>
              <a:rPr lang="ru-RU" sz="1500" dirty="0">
                <a:solidFill>
                  <a:schemeClr val="accent1">
                    <a:lumMod val="75000"/>
                  </a:schemeClr>
                </a:solidFill>
                <a:latin typeface="Arial"/>
                <a:cs typeface="Arial"/>
              </a:rPr>
              <a:t>и закупок дорогостоящего оборудования возможностей оказания услуг негосударственными организациями на основе собственных мощностей</a:t>
            </a:r>
          </a:p>
          <a:p>
            <a:pPr marL="289373" indent="-289373">
              <a:buFont typeface="+mj-lt"/>
              <a:buAutoNum type="arabicPeriod"/>
              <a:defRPr/>
            </a:pPr>
            <a:r>
              <a:rPr lang="ru-RU" sz="1500" dirty="0">
                <a:solidFill>
                  <a:schemeClr val="accent1">
                    <a:lumMod val="75000"/>
                  </a:schemeClr>
                </a:solidFill>
                <a:latin typeface="Arial"/>
                <a:cs typeface="Arial"/>
              </a:rPr>
              <a:t>По обеспечению </a:t>
            </a:r>
            <a:r>
              <a:rPr lang="ru-RU" sz="1500" b="1" dirty="0">
                <a:solidFill>
                  <a:schemeClr val="accent1">
                    <a:lumMod val="75000"/>
                  </a:schemeClr>
                </a:solidFill>
                <a:latin typeface="Arial"/>
                <a:cs typeface="Arial"/>
              </a:rPr>
              <a:t>доступа негосударственных организаций к предоставлению услуг в социальной сфере</a:t>
            </a:r>
            <a:r>
              <a:rPr lang="ru-RU" sz="1500" dirty="0">
                <a:solidFill>
                  <a:schemeClr val="accent1">
                    <a:lumMod val="75000"/>
                  </a:schemeClr>
                </a:solidFill>
                <a:latin typeface="Arial"/>
                <a:cs typeface="Arial"/>
              </a:rPr>
              <a:t> </a:t>
            </a:r>
          </a:p>
          <a:p>
            <a:pPr marL="289373" indent="-289373">
              <a:buFont typeface="+mj-lt"/>
              <a:buAutoNum type="arabicPeriod"/>
              <a:defRPr/>
            </a:pPr>
            <a:r>
              <a:rPr lang="ru-RU" sz="1500" dirty="0">
                <a:solidFill>
                  <a:schemeClr val="accent1">
                    <a:lumMod val="75000"/>
                  </a:schemeClr>
                </a:solidFill>
                <a:latin typeface="Arial"/>
                <a:cs typeface="Arial"/>
              </a:rPr>
              <a:t>По формированию и поддержке </a:t>
            </a:r>
            <a:r>
              <a:rPr lang="ru-RU" sz="1500" b="1" dirty="0">
                <a:solidFill>
                  <a:schemeClr val="accent1">
                    <a:lumMod val="75000"/>
                  </a:schemeClr>
                </a:solidFill>
                <a:latin typeface="Arial"/>
                <a:cs typeface="Arial"/>
              </a:rPr>
              <a:t>ресурсных центров поддержки СОНКО </a:t>
            </a:r>
            <a:r>
              <a:rPr lang="ru-RU" sz="1500" dirty="0">
                <a:solidFill>
                  <a:schemeClr val="accent1">
                    <a:lumMod val="75000"/>
                  </a:schemeClr>
                </a:solidFill>
                <a:latin typeface="Arial"/>
                <a:cs typeface="Arial"/>
              </a:rPr>
              <a:t>органам государственной власти и органам МСУ по реализации механизмов поддержки СОНКО</a:t>
            </a:r>
          </a:p>
          <a:p>
            <a:pPr marL="289373" indent="-289373">
              <a:buFont typeface="+mj-lt"/>
              <a:buAutoNum type="arabicPeriod"/>
              <a:defRPr/>
            </a:pPr>
            <a:r>
              <a:rPr lang="ru-RU" sz="1500" dirty="0">
                <a:solidFill>
                  <a:schemeClr val="accent1">
                    <a:lumMod val="75000"/>
                  </a:schemeClr>
                </a:solidFill>
                <a:latin typeface="Arial"/>
                <a:cs typeface="Arial"/>
              </a:rPr>
              <a:t>По формированию и поддержке в субъектах РФ и муниципальных образованиях </a:t>
            </a:r>
            <a:r>
              <a:rPr lang="ru-RU" sz="1500" b="1" dirty="0">
                <a:solidFill>
                  <a:schemeClr val="accent1">
                    <a:lumMod val="75000"/>
                  </a:schemeClr>
                </a:solidFill>
                <a:latin typeface="Arial"/>
                <a:cs typeface="Arial"/>
              </a:rPr>
              <a:t>добровольческих центров</a:t>
            </a:r>
          </a:p>
          <a:p>
            <a:pPr marL="289373" indent="-289373">
              <a:buFont typeface="+mj-lt"/>
              <a:buAutoNum type="arabicPeriod"/>
              <a:defRPr/>
            </a:pPr>
            <a:r>
              <a:rPr lang="ru-RU" sz="1500" dirty="0">
                <a:solidFill>
                  <a:schemeClr val="accent1">
                    <a:lumMod val="75000"/>
                  </a:schemeClr>
                </a:solidFill>
                <a:latin typeface="Arial"/>
                <a:cs typeface="Arial"/>
              </a:rPr>
              <a:t>По привлечению </a:t>
            </a:r>
            <a:r>
              <a:rPr lang="ru-RU" sz="1500" b="1" dirty="0">
                <a:solidFill>
                  <a:schemeClr val="accent1">
                    <a:lumMod val="75000"/>
                  </a:schemeClr>
                </a:solidFill>
                <a:latin typeface="Arial"/>
                <a:cs typeface="Arial"/>
              </a:rPr>
              <a:t>добровольцев государственными и муниципальными учреждениями</a:t>
            </a:r>
          </a:p>
          <a:p>
            <a:pPr marL="289373" indent="-289373">
              <a:buFont typeface="+mj-lt"/>
              <a:buAutoNum type="arabicPeriod"/>
              <a:defRPr/>
            </a:pPr>
            <a:r>
              <a:rPr lang="ru-RU" sz="1500" dirty="0">
                <a:solidFill>
                  <a:schemeClr val="accent1">
                    <a:lumMod val="75000"/>
                  </a:schemeClr>
                </a:solidFill>
                <a:latin typeface="Arial"/>
                <a:cs typeface="Arial"/>
              </a:rPr>
              <a:t>По поддержке </a:t>
            </a:r>
            <a:r>
              <a:rPr lang="ru-RU" sz="1500" b="1" dirty="0">
                <a:solidFill>
                  <a:schemeClr val="accent1">
                    <a:lumMod val="75000"/>
                  </a:schemeClr>
                </a:solidFill>
                <a:latin typeface="Arial"/>
                <a:cs typeface="Arial"/>
              </a:rPr>
              <a:t>СОНКО на муниципальном уровне</a:t>
            </a:r>
            <a:endParaRPr lang="ru-RU" altLang="ru-RU" sz="1500" b="1" dirty="0"/>
          </a:p>
        </p:txBody>
      </p:sp>
      <p:sp>
        <p:nvSpPr>
          <p:cNvPr id="5" name="Номер слайда 3"/>
          <p:cNvSpPr txBox="1">
            <a:spLocks/>
          </p:cNvSpPr>
          <p:nvPr/>
        </p:nvSpPr>
        <p:spPr>
          <a:xfrm>
            <a:off x="7951265" y="353922"/>
            <a:ext cx="553465"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14</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3926895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725025" y="235734"/>
            <a:ext cx="8051210" cy="541582"/>
          </a:xfrm>
        </p:spPr>
        <p:txBody>
          <a:bodyPr/>
          <a:lstStyle/>
          <a:p>
            <a:pPr algn="ctr">
              <a:spcBef>
                <a:spcPct val="0"/>
              </a:spcBef>
            </a:pPr>
            <a:r>
              <a:rPr lang="ru-RU" dirty="0">
                <a:solidFill>
                  <a:schemeClr val="accent1"/>
                </a:solidFill>
                <a:latin typeface="Geometria" pitchFamily="34" charset="-52"/>
              </a:rPr>
              <a:t>Рейтинг субъектов Российской Федерации</a:t>
            </a:r>
            <a:br>
              <a:rPr lang="ru-RU" dirty="0">
                <a:solidFill>
                  <a:schemeClr val="accent1"/>
                </a:solidFill>
                <a:latin typeface="Geometria" pitchFamily="34" charset="-52"/>
              </a:rPr>
            </a:br>
            <a:r>
              <a:rPr lang="ru-RU" dirty="0">
                <a:solidFill>
                  <a:schemeClr val="accent1"/>
                </a:solidFill>
                <a:latin typeface="Geometria" pitchFamily="34" charset="-52"/>
              </a:rPr>
              <a:t/>
            </a:r>
            <a:br>
              <a:rPr lang="ru-RU" dirty="0">
                <a:solidFill>
                  <a:schemeClr val="accent1"/>
                </a:solidFill>
                <a:latin typeface="Geometria" pitchFamily="34" charset="-52"/>
              </a:rPr>
            </a:br>
            <a:endParaRPr lang="ru-RU" dirty="0">
              <a:solidFill>
                <a:schemeClr val="accent1"/>
              </a:solidFill>
              <a:latin typeface="Geometria" pitchFamily="34" charset="-52"/>
            </a:endParaRPr>
          </a:p>
        </p:txBody>
      </p:sp>
      <p:sp>
        <p:nvSpPr>
          <p:cNvPr id="25603" name="Rectangle 36"/>
          <p:cNvSpPr>
            <a:spLocks noChangeArrowheads="1"/>
          </p:cNvSpPr>
          <p:nvPr/>
        </p:nvSpPr>
        <p:spPr bwMode="auto">
          <a:xfrm>
            <a:off x="322529" y="827114"/>
            <a:ext cx="7961203" cy="3771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nchor="ctr">
            <a:spAutoFit/>
          </a:bodyPr>
          <a:lstStyle/>
          <a:p>
            <a:r>
              <a:rPr lang="ru-RU" altLang="ru-RU" b="1" dirty="0">
                <a:solidFill>
                  <a:schemeClr val="accent1">
                    <a:lumMod val="75000"/>
                  </a:schemeClr>
                </a:solidFill>
                <a:latin typeface="Arial"/>
                <a:cs typeface="Arial"/>
              </a:rPr>
              <a:t>Распоряжение Правительства РФ от 19 июня 2017 г. №1284-р</a:t>
            </a:r>
          </a:p>
          <a:p>
            <a:r>
              <a:rPr lang="ru-RU" altLang="ru-RU" b="1" dirty="0">
                <a:solidFill>
                  <a:schemeClr val="accent1">
                    <a:lumMod val="75000"/>
                  </a:schemeClr>
                </a:solidFill>
                <a:latin typeface="Arial"/>
                <a:cs typeface="Arial"/>
              </a:rPr>
              <a:t>Утвержден </a:t>
            </a:r>
            <a:r>
              <a:rPr lang="ru-RU" b="1" dirty="0">
                <a:solidFill>
                  <a:schemeClr val="accent1">
                    <a:lumMod val="75000"/>
                  </a:schemeClr>
                </a:solidFill>
                <a:latin typeface="Arial"/>
                <a:cs typeface="Arial"/>
              </a:rPr>
              <a:t>перечень показателей, используемых для расчета рейтинга субъектов РФ по реализации механизмов поддержки СО НКО и социального предпринимательства, обеспечения доступа негосударственных организаций  к предоставлению услуг в социальной сфере и внедрению конкурентных способов оказания государственных (муниципальных) услуг в социальной сфере </a:t>
            </a:r>
            <a:endParaRPr lang="ru-RU" dirty="0">
              <a:solidFill>
                <a:schemeClr val="accent1">
                  <a:lumMod val="75000"/>
                </a:schemeClr>
              </a:solidFill>
              <a:latin typeface="Arial"/>
              <a:cs typeface="Arial"/>
            </a:endParaRPr>
          </a:p>
          <a:p>
            <a:endParaRPr lang="ru-RU" dirty="0">
              <a:solidFill>
                <a:schemeClr val="accent1">
                  <a:lumMod val="75000"/>
                </a:schemeClr>
              </a:solidFill>
              <a:latin typeface="Arial"/>
              <a:cs typeface="Arial"/>
            </a:endParaRPr>
          </a:p>
          <a:p>
            <a:r>
              <a:rPr lang="ru-RU" dirty="0">
                <a:solidFill>
                  <a:schemeClr val="accent1">
                    <a:lumMod val="75000"/>
                  </a:schemeClr>
                </a:solidFill>
                <a:latin typeface="Arial"/>
                <a:cs typeface="Arial"/>
              </a:rPr>
              <a:t>Разделы:</a:t>
            </a:r>
          </a:p>
          <a:p>
            <a:pPr marL="289373" lvl="1" indent="-289373">
              <a:buFont typeface="Wingdings" pitchFamily="2" charset="2"/>
              <a:buChar char="Ø"/>
            </a:pPr>
            <a:r>
              <a:rPr lang="ru-RU" dirty="0">
                <a:solidFill>
                  <a:schemeClr val="accent1">
                    <a:lumMod val="75000"/>
                  </a:schemeClr>
                </a:solidFill>
                <a:latin typeface="Arial"/>
                <a:cs typeface="Arial"/>
              </a:rPr>
              <a:t>Реализация механизмов поддержки социально ориентированных некоммерческих организаций и социального предпринимательства</a:t>
            </a:r>
          </a:p>
          <a:p>
            <a:pPr marL="289373" lvl="1" indent="-289373">
              <a:buFont typeface="Wingdings" pitchFamily="2" charset="2"/>
              <a:buChar char="Ø"/>
            </a:pPr>
            <a:r>
              <a:rPr lang="ru-RU" dirty="0">
                <a:solidFill>
                  <a:schemeClr val="accent1">
                    <a:lumMod val="75000"/>
                  </a:schemeClr>
                </a:solidFill>
                <a:latin typeface="Arial"/>
                <a:cs typeface="Arial"/>
              </a:rPr>
              <a:t>Обеспечение доступа негосударственных организаций к предоставлению услуг в социальной сфере</a:t>
            </a:r>
          </a:p>
          <a:p>
            <a:pPr marL="289373" lvl="1" indent="-289373">
              <a:buFont typeface="Wingdings" pitchFamily="2" charset="2"/>
              <a:buChar char="Ø"/>
            </a:pPr>
            <a:r>
              <a:rPr lang="ru-RU" dirty="0">
                <a:solidFill>
                  <a:schemeClr val="accent1">
                    <a:lumMod val="75000"/>
                  </a:schemeClr>
                </a:solidFill>
                <a:latin typeface="Arial"/>
                <a:cs typeface="Arial"/>
              </a:rPr>
              <a:t>Внедрение конкурентных способов оказания государственных (муниципальных) услуг в социальной сфере</a:t>
            </a:r>
            <a:endParaRPr lang="ru-RU" altLang="ru-RU" dirty="0">
              <a:solidFill>
                <a:schemeClr val="accent1">
                  <a:lumMod val="75000"/>
                </a:schemeClr>
              </a:solidFill>
              <a:latin typeface="Arial"/>
              <a:cs typeface="Arial"/>
            </a:endParaRPr>
          </a:p>
        </p:txBody>
      </p:sp>
      <p:sp>
        <p:nvSpPr>
          <p:cNvPr id="4" name="Номер слайда 3"/>
          <p:cNvSpPr txBox="1">
            <a:spLocks/>
          </p:cNvSpPr>
          <p:nvPr/>
        </p:nvSpPr>
        <p:spPr>
          <a:xfrm>
            <a:off x="7917397" y="345455"/>
            <a:ext cx="553465"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15</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3745793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631099" y="293290"/>
            <a:ext cx="8233453" cy="357506"/>
          </a:xfrm>
          <a:prstGeom prst="rect">
            <a:avLst/>
          </a:prstGeom>
        </p:spPr>
        <p:txBody>
          <a:bodyPr lIns="77154" tIns="77154" rIns="77154" bIns="77154" anchor="b" anchorCtr="0">
            <a:noAutofit/>
          </a:bodyPr>
          <a:lstStyle/>
          <a:p>
            <a:pPr algn="ctr"/>
            <a:r>
              <a:rPr lang="ru-RU" altLang="ru-RU" dirty="0">
                <a:solidFill>
                  <a:schemeClr val="accent1"/>
                </a:solidFill>
                <a:latin typeface="Geometria" pitchFamily="34" charset="-52"/>
              </a:rPr>
              <a:t>Показатели рейтинга с учетом </a:t>
            </a:r>
            <a:r>
              <a:rPr lang="ru-RU" altLang="ru-RU" dirty="0" smtClean="0">
                <a:solidFill>
                  <a:schemeClr val="accent1"/>
                </a:solidFill>
                <a:latin typeface="Geometria" pitchFamily="34" charset="-52"/>
              </a:rPr>
              <a:t>коррекций</a:t>
            </a:r>
            <a:endParaRPr lang="ru-RU" altLang="ru-RU" dirty="0">
              <a:solidFill>
                <a:schemeClr val="accent1"/>
              </a:solidFill>
              <a:latin typeface="Geometria" pitchFamily="34" charset="-52"/>
            </a:endParaRPr>
          </a:p>
        </p:txBody>
      </p:sp>
      <p:sp>
        <p:nvSpPr>
          <p:cNvPr id="7" name="TextBox 4"/>
          <p:cNvSpPr txBox="1">
            <a:spLocks noChangeArrowheads="1"/>
          </p:cNvSpPr>
          <p:nvPr/>
        </p:nvSpPr>
        <p:spPr bwMode="auto">
          <a:xfrm>
            <a:off x="237678" y="767748"/>
            <a:ext cx="8165408" cy="3986682"/>
          </a:xfrm>
          <a:prstGeom prst="rect">
            <a:avLst/>
          </a:prstGeom>
          <a:noFill/>
          <a:ln w="9525">
            <a:noFill/>
            <a:miter lim="800000"/>
            <a:headEnd/>
            <a:tailEnd/>
          </a:ln>
        </p:spPr>
        <p:txBody>
          <a:bodyPr wrap="square" lIns="77166" tIns="38583" rIns="77166" bIns="38583">
            <a:spAutoFit/>
          </a:bodyPr>
          <a:lstStyle/>
          <a:p>
            <a:pPr lvl="2"/>
            <a:r>
              <a:rPr lang="en-US" sz="1200" u="sng" dirty="0">
                <a:solidFill>
                  <a:schemeClr val="tx2"/>
                </a:solidFill>
                <a:latin typeface="Arial" panose="020B0604020202020204" pitchFamily="34" charset="0"/>
                <a:cs typeface="Arial" panose="020B0604020202020204" pitchFamily="34" charset="0"/>
              </a:rPr>
              <a:t>I. </a:t>
            </a:r>
            <a:r>
              <a:rPr lang="ru-RU" sz="1200" u="sng" dirty="0">
                <a:solidFill>
                  <a:schemeClr val="tx2"/>
                </a:solidFill>
                <a:latin typeface="Arial" panose="020B0604020202020204" pitchFamily="34" charset="0"/>
                <a:cs typeface="Arial" panose="020B0604020202020204" pitchFamily="34" charset="0"/>
              </a:rPr>
              <a:t>Группа показателей «Реализация механизмов поддержки социально ориентированных некоммерческих организаций и социального предпринимательства».</a:t>
            </a:r>
          </a:p>
          <a:p>
            <a:pPr lvl="2"/>
            <a:endParaRPr lang="ru-RU" sz="1400" dirty="0">
              <a:latin typeface="Arial" panose="020B0604020202020204" pitchFamily="34" charset="0"/>
              <a:ea typeface="Lato"/>
              <a:cs typeface="Arial" panose="020B0604020202020204" pitchFamily="34" charset="0"/>
            </a:endParaRPr>
          </a:p>
          <a:p>
            <a:pPr marL="302770" lvl="2" indent="-302770">
              <a:buFont typeface="+mj-lt"/>
              <a:buAutoNum type="arabicPeriod"/>
            </a:pPr>
            <a:r>
              <a:rPr lang="ru-RU" sz="1200" dirty="0">
                <a:solidFill>
                  <a:schemeClr val="tx2"/>
                </a:solidFill>
                <a:latin typeface="Arial" panose="020B0604020202020204" pitchFamily="34" charset="0"/>
                <a:cs typeface="Arial" panose="020B0604020202020204" pitchFamily="34" charset="0"/>
              </a:rPr>
              <a:t>Количество СО НКО на 10 тыс. населения (вместо «темпа роста СО НКО»).</a:t>
            </a:r>
          </a:p>
          <a:p>
            <a:pPr marL="302770" lvl="2" indent="-302770">
              <a:buFont typeface="+mj-lt"/>
              <a:buAutoNum type="arabicPeriod"/>
            </a:pPr>
            <a:r>
              <a:rPr lang="ru-RU" sz="1200" dirty="0">
                <a:solidFill>
                  <a:schemeClr val="tx2"/>
                </a:solidFill>
                <a:latin typeface="Arial" panose="020B0604020202020204" pitchFamily="34" charset="0"/>
                <a:ea typeface="Lato"/>
                <a:cs typeface="Arial" panose="020B0604020202020204" pitchFamily="34" charset="0"/>
              </a:rPr>
              <a:t>Доля выпадающих доходов бюджета субъекта РФ в связи с применением СО НКО региональных налоговых льгот, в общем объеме налоговых доходов субъекта РФ.</a:t>
            </a:r>
          </a:p>
          <a:p>
            <a:pPr marL="302770" lvl="2" indent="-302770">
              <a:buFont typeface="+mj-lt"/>
              <a:buAutoNum type="arabicPeriod"/>
            </a:pPr>
            <a:r>
              <a:rPr lang="ru-RU" sz="1200" dirty="0">
                <a:solidFill>
                  <a:schemeClr val="tx2"/>
                </a:solidFill>
                <a:latin typeface="Arial" panose="020B0604020202020204" pitchFamily="34" charset="0"/>
                <a:ea typeface="Lato"/>
                <a:cs typeface="Arial" panose="020B0604020202020204" pitchFamily="34" charset="0"/>
              </a:rPr>
              <a:t>Доля выпадающих доходов бюджета субъекта РФ в связи с применением организациями, осуществляющими пожертвования, региональных налоговых льгот, в общем объеме налоговых доходов субъекта РФ.</a:t>
            </a:r>
          </a:p>
          <a:p>
            <a:pPr marL="302770" lvl="2" indent="-302770">
              <a:buFont typeface="+mj-lt"/>
              <a:buAutoNum type="arabicPeriod"/>
            </a:pPr>
            <a:r>
              <a:rPr lang="ru-RU" sz="1200" dirty="0">
                <a:solidFill>
                  <a:schemeClr val="tx2"/>
                </a:solidFill>
                <a:latin typeface="Arial" panose="020B0604020202020204" pitchFamily="34" charset="0"/>
                <a:ea typeface="Lato"/>
                <a:cs typeface="Arial" panose="020B0604020202020204" pitchFamily="34" charset="0"/>
              </a:rPr>
              <a:t>Доля муниципальных районов и городских округов, реализующих муниципальные программы по поддержке СО НКО, в общем количестве муниципальных районов и городских у округов в субъекте РФ.</a:t>
            </a:r>
          </a:p>
          <a:p>
            <a:pPr marL="302770" lvl="2" indent="-302770">
              <a:buFont typeface="+mj-lt"/>
              <a:buAutoNum type="arabicPeriod"/>
            </a:pPr>
            <a:r>
              <a:rPr lang="ru-RU" sz="1200" dirty="0">
                <a:solidFill>
                  <a:schemeClr val="tx2"/>
                </a:solidFill>
                <a:latin typeface="Arial" panose="020B0604020202020204" pitchFamily="34" charset="0"/>
                <a:ea typeface="Lato"/>
                <a:cs typeface="Arial" panose="020B0604020202020204" pitchFamily="34" charset="0"/>
              </a:rPr>
              <a:t>Доля муниципальных районов и городских округов, реализующих меры по поддержке социального предпринимательства в рамках муниципальных программ по поддержке малого и среднего предпринимательства, в общем количестве муниципальных районов и городских округов в субъекте РФ, утвердивших муниципальные программы по поддержке МСП.</a:t>
            </a:r>
          </a:p>
          <a:p>
            <a:pPr marL="302770" lvl="2" indent="-302770">
              <a:buFont typeface="+mj-lt"/>
              <a:buAutoNum type="arabicPeriod"/>
            </a:pPr>
            <a:r>
              <a:rPr lang="ru-RU" sz="1200" dirty="0">
                <a:solidFill>
                  <a:schemeClr val="tx2"/>
                </a:solidFill>
                <a:latin typeface="Arial" panose="020B0604020202020204" pitchFamily="34" charset="0"/>
                <a:ea typeface="Lato"/>
                <a:cs typeface="Arial" panose="020B0604020202020204" pitchFamily="34" charset="0"/>
              </a:rPr>
              <a:t>Доля бюджетных ассигнований, направляемых на предоставление субсидий на реализацию мероприятий по формированию инфраструктуры поддержки СО НКО, включая центры инноваций социальной сферы (без учета ассигнований, предоставленных из федерального бюджета бюджету субъекта РФ на реализацию соответствующих мероприятий), в общем объеме расходов субъекта РФ.</a:t>
            </a:r>
          </a:p>
          <a:p>
            <a:pPr marL="302770" lvl="2" indent="-302770">
              <a:buFont typeface="+mj-lt"/>
              <a:buAutoNum type="arabicPeriod"/>
            </a:pPr>
            <a:r>
              <a:rPr lang="ru-RU" sz="1200" dirty="0">
                <a:solidFill>
                  <a:schemeClr val="tx2"/>
                </a:solidFill>
                <a:latin typeface="Arial" panose="020B0604020202020204" pitchFamily="34" charset="0"/>
                <a:ea typeface="Lato"/>
                <a:cs typeface="Arial" panose="020B0604020202020204" pitchFamily="34" charset="0"/>
              </a:rPr>
              <a:t>Доля работников в негосударственных организациях в общей численности работников, занятых в социальной сфере.</a:t>
            </a:r>
          </a:p>
        </p:txBody>
      </p:sp>
      <p:sp>
        <p:nvSpPr>
          <p:cNvPr id="6" name="Номер слайда 3"/>
          <p:cNvSpPr txBox="1">
            <a:spLocks/>
          </p:cNvSpPr>
          <p:nvPr/>
        </p:nvSpPr>
        <p:spPr>
          <a:xfrm>
            <a:off x="7974419" y="293290"/>
            <a:ext cx="525884" cy="291025"/>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16</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3625632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726796" y="165694"/>
            <a:ext cx="8233453" cy="476980"/>
          </a:xfrm>
          <a:prstGeom prst="rect">
            <a:avLst/>
          </a:prstGeom>
        </p:spPr>
        <p:txBody>
          <a:bodyPr lIns="77154" tIns="77154" rIns="77154" bIns="77154" anchor="b" anchorCtr="0">
            <a:noAutofit/>
          </a:bodyPr>
          <a:lstStyle/>
          <a:p>
            <a:pPr algn="ctr"/>
            <a:r>
              <a:rPr lang="ru-RU" altLang="ru-RU" dirty="0">
                <a:solidFill>
                  <a:schemeClr val="accent1"/>
                </a:solidFill>
                <a:latin typeface="Geometria" pitchFamily="34" charset="-52"/>
              </a:rPr>
              <a:t>Показатели рейтинга с учетом </a:t>
            </a:r>
            <a:r>
              <a:rPr lang="ru-RU" altLang="ru-RU" dirty="0" smtClean="0">
                <a:solidFill>
                  <a:schemeClr val="accent1"/>
                </a:solidFill>
                <a:latin typeface="Geometria" pitchFamily="34" charset="-52"/>
              </a:rPr>
              <a:t>коррекций</a:t>
            </a:r>
            <a:endParaRPr lang="ru-RU" altLang="ru-RU" dirty="0">
              <a:solidFill>
                <a:schemeClr val="accent1"/>
              </a:solidFill>
              <a:latin typeface="Geometria" pitchFamily="34" charset="-52"/>
            </a:endParaRPr>
          </a:p>
        </p:txBody>
      </p:sp>
      <p:sp>
        <p:nvSpPr>
          <p:cNvPr id="7" name="TextBox 4"/>
          <p:cNvSpPr txBox="1">
            <a:spLocks noChangeArrowheads="1"/>
          </p:cNvSpPr>
          <p:nvPr/>
        </p:nvSpPr>
        <p:spPr bwMode="auto">
          <a:xfrm>
            <a:off x="237678" y="746663"/>
            <a:ext cx="8165408" cy="4140570"/>
          </a:xfrm>
          <a:prstGeom prst="rect">
            <a:avLst/>
          </a:prstGeom>
          <a:noFill/>
          <a:ln w="9525">
            <a:noFill/>
            <a:miter lim="800000"/>
            <a:headEnd/>
            <a:tailEnd/>
          </a:ln>
        </p:spPr>
        <p:txBody>
          <a:bodyPr wrap="square" lIns="77166" tIns="38583" rIns="77166" bIns="38583">
            <a:spAutoFit/>
          </a:bodyPr>
          <a:lstStyle/>
          <a:p>
            <a:pPr lvl="2"/>
            <a:r>
              <a:rPr lang="en-US" sz="1200" u="sng" dirty="0">
                <a:solidFill>
                  <a:schemeClr val="tx2"/>
                </a:solidFill>
                <a:latin typeface="Arial" panose="020B0604020202020204" pitchFamily="34" charset="0"/>
                <a:cs typeface="Arial" panose="020B0604020202020204" pitchFamily="34" charset="0"/>
              </a:rPr>
              <a:t>II. </a:t>
            </a:r>
            <a:r>
              <a:rPr lang="ru-RU" sz="1200" u="sng" dirty="0">
                <a:solidFill>
                  <a:schemeClr val="tx2"/>
                </a:solidFill>
                <a:latin typeface="Arial" panose="020B0604020202020204" pitchFamily="34" charset="0"/>
                <a:cs typeface="Arial" panose="020B0604020202020204" pitchFamily="34" charset="0"/>
              </a:rPr>
              <a:t>Группа показателей «Обеспечение доступа негосударственных организаций к предоставлению услуг в социальной сфере».</a:t>
            </a:r>
          </a:p>
          <a:p>
            <a:pPr lvl="2"/>
            <a:endParaRPr lang="ru-RU" sz="1200" dirty="0">
              <a:latin typeface="Arial" panose="020B0604020202020204" pitchFamily="34" charset="0"/>
              <a:ea typeface="Lato"/>
              <a:cs typeface="Arial" panose="020B0604020202020204" pitchFamily="34" charset="0"/>
            </a:endParaRPr>
          </a:p>
          <a:p>
            <a:pPr marL="302770" lvl="2" indent="-302770">
              <a:buFont typeface="+mj-lt"/>
              <a:buAutoNum type="arabicPeriod" startAt="8"/>
            </a:pPr>
            <a:r>
              <a:rPr lang="ru-RU" sz="1200" dirty="0">
                <a:solidFill>
                  <a:schemeClr val="tx2"/>
                </a:solidFill>
                <a:latin typeface="Arial" panose="020B0604020202020204" pitchFamily="34" charset="0"/>
                <a:ea typeface="Lato"/>
                <a:cs typeface="Arial" panose="020B0604020202020204" pitchFamily="34" charset="0"/>
              </a:rPr>
              <a:t>Исключен показатель «Доля негосударственных организаций в общем количестве организаций, оказывающих услуги в социальной сфере».</a:t>
            </a:r>
          </a:p>
          <a:p>
            <a:pPr marL="0" lvl="2"/>
            <a:r>
              <a:rPr lang="ru-RU" sz="1200" dirty="0">
                <a:solidFill>
                  <a:schemeClr val="tx2"/>
                </a:solidFill>
                <a:latin typeface="Arial" panose="020B0604020202020204" pitchFamily="34" charset="0"/>
                <a:ea typeface="Lato"/>
                <a:cs typeface="Arial" panose="020B0604020202020204" pitchFamily="34" charset="0"/>
              </a:rPr>
              <a:t>Данный показатель является необъективным в демонстрации масштабов деятельности негосударственных поставщиков, так как не учитывает мощности государственных и негосударственных (немуниципальных) поставщиков – например, в территории может существовать несколько крупных государственных больниц и множество частных стоматологических кабинетов. Кроме того, сбор информации по этому показателю является трудоемким</a:t>
            </a:r>
            <a:r>
              <a:rPr lang="ru-RU" sz="1200" dirty="0" smtClean="0">
                <a:solidFill>
                  <a:schemeClr val="tx2"/>
                </a:solidFill>
                <a:latin typeface="Arial" panose="020B0604020202020204" pitchFamily="34" charset="0"/>
                <a:ea typeface="Lato"/>
                <a:cs typeface="Arial" panose="020B0604020202020204" pitchFamily="34" charset="0"/>
              </a:rPr>
              <a:t>.</a:t>
            </a:r>
            <a:endParaRPr lang="ru-RU" sz="1200" strike="sngStrike" dirty="0">
              <a:solidFill>
                <a:schemeClr val="tx2"/>
              </a:solidFill>
              <a:latin typeface="Arial" panose="020B0604020202020204" pitchFamily="34" charset="0"/>
              <a:ea typeface="Lato"/>
              <a:cs typeface="Arial" panose="020B0604020202020204" pitchFamily="34" charset="0"/>
            </a:endParaRPr>
          </a:p>
          <a:p>
            <a:pPr marL="0" lvl="2"/>
            <a:endParaRPr lang="ru-RU" sz="1200" dirty="0">
              <a:solidFill>
                <a:schemeClr val="tx2"/>
              </a:solidFill>
              <a:latin typeface="Arial" panose="020B0604020202020204" pitchFamily="34" charset="0"/>
              <a:ea typeface="Lato"/>
              <a:cs typeface="Arial" panose="020B0604020202020204" pitchFamily="34" charset="0"/>
            </a:endParaRPr>
          </a:p>
          <a:p>
            <a:pPr lvl="2"/>
            <a:r>
              <a:rPr lang="en-US" sz="1200" u="sng" dirty="0">
                <a:solidFill>
                  <a:schemeClr val="tx2"/>
                </a:solidFill>
                <a:latin typeface="Arial" panose="020B0604020202020204" pitchFamily="34" charset="0"/>
                <a:cs typeface="Arial" panose="020B0604020202020204" pitchFamily="34" charset="0"/>
              </a:rPr>
              <a:t>III. </a:t>
            </a:r>
            <a:r>
              <a:rPr lang="ru-RU" sz="1200" u="sng" dirty="0">
                <a:solidFill>
                  <a:schemeClr val="tx2"/>
                </a:solidFill>
                <a:latin typeface="Arial" panose="020B0604020202020204" pitchFamily="34" charset="0"/>
                <a:cs typeface="Arial" panose="020B0604020202020204" pitchFamily="34" charset="0"/>
              </a:rPr>
              <a:t>Группа показателей «Внедрение конкурентных способов оказания государственных (муниципальных) услуг в социальной сфере».</a:t>
            </a:r>
            <a:endParaRPr lang="ru-RU" sz="1200" u="sng" dirty="0">
              <a:solidFill>
                <a:schemeClr val="tx2"/>
              </a:solidFill>
              <a:latin typeface="Arial" panose="020B0604020202020204" pitchFamily="34" charset="0"/>
              <a:ea typeface="Lato"/>
              <a:cs typeface="Arial" panose="020B0604020202020204" pitchFamily="34" charset="0"/>
            </a:endParaRPr>
          </a:p>
          <a:p>
            <a:pPr lvl="2"/>
            <a:endParaRPr lang="ru-RU" sz="1200" dirty="0">
              <a:solidFill>
                <a:schemeClr val="tx2"/>
              </a:solidFill>
              <a:latin typeface="Arial" panose="020B0604020202020204" pitchFamily="34" charset="0"/>
              <a:ea typeface="Lato"/>
              <a:cs typeface="Arial" panose="020B0604020202020204" pitchFamily="34" charset="0"/>
            </a:endParaRPr>
          </a:p>
          <a:p>
            <a:pPr marL="302770" lvl="2" indent="-302770">
              <a:buFont typeface="+mj-lt"/>
              <a:buAutoNum type="arabicPeriod" startAt="10"/>
            </a:pPr>
            <a:r>
              <a:rPr lang="ru-RU" sz="1200" dirty="0">
                <a:solidFill>
                  <a:schemeClr val="tx2"/>
                </a:solidFill>
                <a:latin typeface="Arial" panose="020B0604020202020204" pitchFamily="34" charset="0"/>
                <a:ea typeface="Lato"/>
                <a:cs typeface="Arial" panose="020B0604020202020204" pitchFamily="34" charset="0"/>
              </a:rPr>
              <a:t>Удельный вес численности детей частных дошкольных образовательных организаций в общей численности детей дошкольных образовательных организаций.</a:t>
            </a:r>
          </a:p>
          <a:p>
            <a:pPr marL="302770" lvl="2" indent="-302770">
              <a:buFont typeface="+mj-lt"/>
              <a:buAutoNum type="arabicPeriod" startAt="10"/>
            </a:pPr>
            <a:r>
              <a:rPr lang="ru-RU" sz="1200" dirty="0">
                <a:solidFill>
                  <a:schemeClr val="tx2"/>
                </a:solidFill>
                <a:latin typeface="Arial" panose="020B0604020202020204" pitchFamily="34" charset="0"/>
                <a:ea typeface="Lato"/>
                <a:cs typeface="Arial" panose="020B0604020202020204" pitchFamily="34" charset="0"/>
              </a:rPr>
              <a:t>Доля негосударственных (немуниципальных) медицинских организаций, участвующих в реализации территориальной программы ОМС, в общем количестве медицинских организаций, участвующих в реализации территориальной программы ОМС.</a:t>
            </a:r>
          </a:p>
          <a:p>
            <a:pPr marL="302770" lvl="2" indent="-302770">
              <a:buFont typeface="+mj-lt"/>
              <a:buAutoNum type="arabicPeriod" startAt="10"/>
            </a:pPr>
            <a:r>
              <a:rPr lang="ru-RU" sz="1200" dirty="0">
                <a:solidFill>
                  <a:schemeClr val="tx2"/>
                </a:solidFill>
                <a:latin typeface="Arial" panose="020B0604020202020204" pitchFamily="34" charset="0"/>
                <a:ea typeface="Lato"/>
                <a:cs typeface="Arial" panose="020B0604020202020204" pitchFamily="34" charset="0"/>
              </a:rPr>
              <a:t>Удельный вес негосударственных организаций социального обслуживания, в общем количестве организаций социального обслуживания всех форм собственности, включенных в реестр поставщиков социальных услуг субъекта РФ</a:t>
            </a:r>
            <a:r>
              <a:rPr lang="ru-RU" sz="1200" dirty="0">
                <a:latin typeface="Arial" panose="020B0604020202020204" pitchFamily="34" charset="0"/>
                <a:ea typeface="Lato"/>
                <a:cs typeface="Arial" panose="020B0604020202020204" pitchFamily="34" charset="0"/>
              </a:rPr>
              <a:t>.</a:t>
            </a:r>
          </a:p>
        </p:txBody>
      </p:sp>
      <p:sp>
        <p:nvSpPr>
          <p:cNvPr id="4" name="Номер слайда 3"/>
          <p:cNvSpPr txBox="1">
            <a:spLocks/>
          </p:cNvSpPr>
          <p:nvPr/>
        </p:nvSpPr>
        <p:spPr>
          <a:xfrm>
            <a:off x="7921256" y="325347"/>
            <a:ext cx="579047"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17</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3892721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651869" y="152968"/>
            <a:ext cx="8233453" cy="612868"/>
          </a:xfrm>
          <a:prstGeom prst="rect">
            <a:avLst/>
          </a:prstGeom>
        </p:spPr>
        <p:txBody>
          <a:bodyPr lIns="77154" tIns="77154" rIns="77154" bIns="77154" anchor="b" anchorCtr="0">
            <a:noAutofit/>
          </a:bodyPr>
          <a:lstStyle/>
          <a:p>
            <a:pPr algn="ctr"/>
            <a:r>
              <a:rPr lang="ru-RU" altLang="ru-RU" dirty="0">
                <a:solidFill>
                  <a:schemeClr val="accent1"/>
                </a:solidFill>
                <a:latin typeface="Geometria" pitchFamily="34" charset="-52"/>
              </a:rPr>
              <a:t>Дополнительные коррекции по отношению </a:t>
            </a:r>
            <a:br>
              <a:rPr lang="ru-RU" altLang="ru-RU" dirty="0">
                <a:solidFill>
                  <a:schemeClr val="accent1"/>
                </a:solidFill>
                <a:latin typeface="Geometria" pitchFamily="34" charset="-52"/>
              </a:rPr>
            </a:br>
            <a:r>
              <a:rPr lang="ru-RU" altLang="ru-RU" dirty="0">
                <a:solidFill>
                  <a:schemeClr val="accent1"/>
                </a:solidFill>
                <a:latin typeface="Geometria" pitchFamily="34" charset="-52"/>
              </a:rPr>
              <a:t>к показателям Распоряжения</a:t>
            </a:r>
          </a:p>
        </p:txBody>
      </p:sp>
      <p:sp>
        <p:nvSpPr>
          <p:cNvPr id="2" name="TextBox 1"/>
          <p:cNvSpPr txBox="1"/>
          <p:nvPr/>
        </p:nvSpPr>
        <p:spPr>
          <a:xfrm>
            <a:off x="237678" y="899880"/>
            <a:ext cx="8165408" cy="3955904"/>
          </a:xfrm>
          <a:prstGeom prst="rect">
            <a:avLst/>
          </a:prstGeom>
          <a:noFill/>
        </p:spPr>
        <p:txBody>
          <a:bodyPr wrap="square" lIns="77166" tIns="38583" rIns="77166" bIns="38583" rtlCol="0">
            <a:spAutoFit/>
          </a:bodyPr>
          <a:lstStyle/>
          <a:p>
            <a:pPr marL="289373" indent="-289373">
              <a:buFont typeface="+mj-lt"/>
              <a:buAutoNum type="arabicPeriod"/>
            </a:pPr>
            <a:r>
              <a:rPr lang="ru-RU" sz="1400" dirty="0">
                <a:solidFill>
                  <a:schemeClr val="tx2"/>
                </a:solidFill>
              </a:rPr>
              <a:t>В отношении показателя «удельный вес численности детей частных дошкольных образовательных организаций в общей численности детей дошкольных образовательных организаций» объект оценки «дошкольные образовательные организации» был изменен на </a:t>
            </a:r>
            <a:r>
              <a:rPr lang="ru-RU" sz="1400" b="1" dirty="0">
                <a:solidFill>
                  <a:schemeClr val="tx2"/>
                </a:solidFill>
              </a:rPr>
              <a:t>«организации, осуществляющие образовательную деятельность по программам дошкольного образования»</a:t>
            </a:r>
            <a:r>
              <a:rPr lang="ru-RU" sz="1400" dirty="0">
                <a:solidFill>
                  <a:schemeClr val="tx2"/>
                </a:solidFill>
              </a:rPr>
              <a:t>.</a:t>
            </a:r>
          </a:p>
          <a:p>
            <a:pPr marL="289373" indent="-289373">
              <a:buFont typeface="+mj-lt"/>
              <a:buAutoNum type="arabicPeriod"/>
            </a:pPr>
            <a:endParaRPr lang="ru-RU" sz="1400" dirty="0">
              <a:solidFill>
                <a:schemeClr val="tx2"/>
              </a:solidFill>
            </a:endParaRPr>
          </a:p>
          <a:p>
            <a:pPr marL="289373" indent="-289373">
              <a:buFont typeface="+mj-lt"/>
              <a:buAutoNum type="arabicPeriod"/>
            </a:pPr>
            <a:r>
              <a:rPr lang="ru-RU" sz="1400" dirty="0">
                <a:solidFill>
                  <a:schemeClr val="tx2"/>
                </a:solidFill>
              </a:rPr>
              <a:t>Со стороны Минэкономразвития РФ скорректирована номенклатура кодов ОКВЭД по отношению к деятельности поставщиков услуг в социальной сфере: </a:t>
            </a:r>
            <a:r>
              <a:rPr lang="ru-RU" sz="1400" b="1" dirty="0">
                <a:solidFill>
                  <a:schemeClr val="tx2"/>
                </a:solidFill>
              </a:rPr>
              <a:t>1) предоставление социальных услуг без обеспечения проживания; 2) деятельность по уходу с обеспечением проживания; 3) образование дошкольное; 4) образование дополнительное детей и взрослых; 5) деятельность в области здравоохранения; 6) деятельность творческая, деятельность в области искусства и организации развлечений; 7) деятельность музеев; 8) деятельность в области спорта</a:t>
            </a:r>
            <a:r>
              <a:rPr lang="ru-RU" sz="1400" dirty="0">
                <a:solidFill>
                  <a:schemeClr val="tx2"/>
                </a:solidFill>
              </a:rPr>
              <a:t>.</a:t>
            </a:r>
          </a:p>
          <a:p>
            <a:pPr marL="289373" indent="-289373">
              <a:buFont typeface="+mj-lt"/>
              <a:buAutoNum type="arabicPeriod"/>
            </a:pPr>
            <a:endParaRPr lang="ru-RU" sz="1400" dirty="0">
              <a:solidFill>
                <a:schemeClr val="tx2"/>
              </a:solidFill>
            </a:endParaRPr>
          </a:p>
          <a:p>
            <a:pPr marL="289373" indent="-289373">
              <a:buFont typeface="+mj-lt"/>
              <a:buAutoNum type="arabicPeriod"/>
            </a:pPr>
            <a:r>
              <a:rPr lang="ru-RU" sz="1400" dirty="0">
                <a:solidFill>
                  <a:schemeClr val="tx2"/>
                </a:solidFill>
              </a:rPr>
              <a:t>Показатели, связанные с реализаций муниципальных программ в субъекте РФ, не применялись по отношению к субъектам РФ, которые являются городами федерального значения.</a:t>
            </a:r>
          </a:p>
          <a:p>
            <a:pPr marL="289373" indent="-289373">
              <a:buFont typeface="+mj-lt"/>
              <a:buAutoNum type="arabicPeriod"/>
            </a:pPr>
            <a:endParaRPr lang="ru-RU" sz="1400" dirty="0">
              <a:solidFill>
                <a:schemeClr val="tx2"/>
              </a:solidFill>
            </a:endParaRPr>
          </a:p>
          <a:p>
            <a:pPr marL="289373" indent="-289373">
              <a:buFont typeface="+mj-lt"/>
              <a:buAutoNum type="arabicPeriod"/>
            </a:pPr>
            <a:r>
              <a:rPr lang="ru-RU" sz="1400" dirty="0">
                <a:solidFill>
                  <a:schemeClr val="tx2"/>
                </a:solidFill>
              </a:rPr>
              <a:t>Не использовались исключения применения показателей, предусмотренные в отношении районов Крайнего Севера и приравненным к ним территориям.</a:t>
            </a:r>
          </a:p>
        </p:txBody>
      </p:sp>
      <p:sp>
        <p:nvSpPr>
          <p:cNvPr id="4" name="Номер слайда 3"/>
          <p:cNvSpPr txBox="1">
            <a:spLocks/>
          </p:cNvSpPr>
          <p:nvPr/>
        </p:nvSpPr>
        <p:spPr>
          <a:xfrm>
            <a:off x="7974419" y="325347"/>
            <a:ext cx="525884"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18</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1841259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44008" y="-42418"/>
            <a:ext cx="8165408" cy="715013"/>
          </a:xfrm>
          <a:prstGeom prst="rect">
            <a:avLst/>
          </a:prstGeom>
        </p:spPr>
        <p:txBody>
          <a:bodyPr lIns="77154" tIns="77154" rIns="77154" bIns="77154" anchor="b" anchorCtr="0">
            <a:noAutofit/>
          </a:bodyPr>
          <a:lstStyle/>
          <a:p>
            <a:pPr algn="ctr"/>
            <a:r>
              <a:rPr lang="ru-RU" altLang="ru-RU" sz="1200" dirty="0">
                <a:solidFill>
                  <a:schemeClr val="accent1"/>
                </a:solidFill>
                <a:latin typeface="Geometria" pitchFamily="34" charset="-52"/>
              </a:rPr>
              <a:t>Рейтинг субъектов РФ по </a:t>
            </a:r>
            <a:r>
              <a:rPr lang="ru-RU" altLang="ru-RU" sz="1200" dirty="0" smtClean="0">
                <a:solidFill>
                  <a:schemeClr val="accent1"/>
                </a:solidFill>
                <a:latin typeface="Geometria" pitchFamily="34" charset="-52"/>
              </a:rPr>
              <a:t>показателям</a:t>
            </a:r>
            <a:br>
              <a:rPr lang="ru-RU" altLang="ru-RU" sz="1200" dirty="0" smtClean="0">
                <a:solidFill>
                  <a:schemeClr val="accent1"/>
                </a:solidFill>
                <a:latin typeface="Geometria" pitchFamily="34" charset="-52"/>
              </a:rPr>
            </a:br>
            <a:r>
              <a:rPr lang="ru-RU" altLang="ru-RU" sz="1200" dirty="0" smtClean="0">
                <a:solidFill>
                  <a:schemeClr val="accent1"/>
                </a:solidFill>
                <a:latin typeface="Geometria" pitchFamily="34" charset="-52"/>
              </a:rPr>
              <a:t>(масштабированная </a:t>
            </a:r>
            <a:r>
              <a:rPr lang="ru-RU" altLang="ru-RU" sz="1200" dirty="0">
                <a:solidFill>
                  <a:schemeClr val="accent1"/>
                </a:solidFill>
                <a:latin typeface="Geometria" pitchFamily="34" charset="-52"/>
              </a:rPr>
              <a:t>шкала до 100)</a:t>
            </a:r>
          </a:p>
        </p:txBody>
      </p:sp>
      <p:graphicFrame>
        <p:nvGraphicFramePr>
          <p:cNvPr id="5" name="Диаграмма 4"/>
          <p:cNvGraphicFramePr>
            <a:graphicFrameLocks/>
          </p:cNvGraphicFramePr>
          <p:nvPr>
            <p:extLst>
              <p:ext uri="{D42A27DB-BD31-4B8C-83A1-F6EECF244321}">
                <p14:modId xmlns:p14="http://schemas.microsoft.com/office/powerpoint/2010/main" xmlns="" val="1241642878"/>
              </p:ext>
            </p:extLst>
          </p:nvPr>
        </p:nvGraphicFramePr>
        <p:xfrm>
          <a:off x="0" y="-21152"/>
          <a:ext cx="8928992" cy="5616624"/>
        </p:xfrm>
        <a:graphic>
          <a:graphicData uri="http://schemas.openxmlformats.org/drawingml/2006/chart">
            <c:chart xmlns:c="http://schemas.openxmlformats.org/drawingml/2006/chart" xmlns:r="http://schemas.openxmlformats.org/officeDocument/2006/relationships" r:id="rId3"/>
          </a:graphicData>
        </a:graphic>
      </p:graphicFrame>
      <p:sp>
        <p:nvSpPr>
          <p:cNvPr id="6" name="Номер слайда 3"/>
          <p:cNvSpPr txBox="1">
            <a:spLocks/>
          </p:cNvSpPr>
          <p:nvPr/>
        </p:nvSpPr>
        <p:spPr>
          <a:xfrm>
            <a:off x="7974419" y="325347"/>
            <a:ext cx="525884"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19</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1670414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889009" y="302614"/>
            <a:ext cx="7916332" cy="318743"/>
          </a:xfrm>
        </p:spPr>
        <p:txBody>
          <a:bodyPr>
            <a:noAutofit/>
          </a:bodyPr>
          <a:lstStyle/>
          <a:p>
            <a:r>
              <a:rPr lang="ru-RU" sz="1800" b="1" cap="none" dirty="0"/>
              <a:t>         </a:t>
            </a:r>
            <a:r>
              <a:rPr lang="ru-RU" sz="2000" b="1" cap="none" dirty="0" smtClean="0">
                <a:solidFill>
                  <a:schemeClr val="accent1">
                    <a:lumMod val="75000"/>
                  </a:schemeClr>
                </a:solidFill>
              </a:rPr>
              <a:t>Развитие сектора СО НКО (2016-2017 гг.), Росстат</a:t>
            </a:r>
            <a:endParaRPr lang="ru-RU" sz="2000" b="1" dirty="0">
              <a:solidFill>
                <a:schemeClr val="accent1">
                  <a:lumMod val="75000"/>
                </a:schemeClr>
              </a:solidFill>
            </a:endParaRPr>
          </a:p>
        </p:txBody>
      </p:sp>
      <p:sp>
        <p:nvSpPr>
          <p:cNvPr id="4" name="Номер слайда 3"/>
          <p:cNvSpPr>
            <a:spLocks noGrp="1"/>
          </p:cNvSpPr>
          <p:nvPr>
            <p:ph type="sldNum" sz="quarter" idx="12"/>
          </p:nvPr>
        </p:nvSpPr>
        <p:spPr>
          <a:xfrm>
            <a:off x="8027286" y="353922"/>
            <a:ext cx="406342" cy="258968"/>
          </a:xfrm>
        </p:spPr>
        <p:txBody>
          <a:bodyPr/>
          <a:lstStyle/>
          <a:p>
            <a:fld id="{AA83A2C4-EAEE-0541-80F0-7D439BD8E73A}" type="slidenum">
              <a:rPr/>
              <a:pPr/>
              <a:t>2</a:t>
            </a:fld>
            <a:endParaRPr lang="ru-RU" dirty="0"/>
          </a:p>
        </p:txBody>
      </p:sp>
      <p:graphicFrame>
        <p:nvGraphicFramePr>
          <p:cNvPr id="7" name="Таблица 6"/>
          <p:cNvGraphicFramePr>
            <a:graphicFrameLocks noGrp="1"/>
          </p:cNvGraphicFramePr>
          <p:nvPr>
            <p:ph type="tbl" sz="quarter" idx="13"/>
            <p:extLst>
              <p:ext uri="{D42A27DB-BD31-4B8C-83A1-F6EECF244321}">
                <p14:modId xmlns:p14="http://schemas.microsoft.com/office/powerpoint/2010/main" xmlns="" val="2668663727"/>
              </p:ext>
            </p:extLst>
          </p:nvPr>
        </p:nvGraphicFramePr>
        <p:xfrm>
          <a:off x="265812" y="1040092"/>
          <a:ext cx="7846829" cy="2882206"/>
        </p:xfrm>
        <a:graphic>
          <a:graphicData uri="http://schemas.openxmlformats.org/drawingml/2006/table">
            <a:tbl>
              <a:tblPr firstRow="1" bandRow="1">
                <a:tableStyleId>{F2DE63D5-997A-4646-A377-4702673A728D}</a:tableStyleId>
              </a:tblPr>
              <a:tblGrid>
                <a:gridCol w="5111236">
                  <a:extLst>
                    <a:ext uri="{9D8B030D-6E8A-4147-A177-3AD203B41FA5}">
                      <a16:colId xmlns="" xmlns:a16="http://schemas.microsoft.com/office/drawing/2014/main" val="20000"/>
                    </a:ext>
                  </a:extLst>
                </a:gridCol>
                <a:gridCol w="1223818">
                  <a:extLst>
                    <a:ext uri="{9D8B030D-6E8A-4147-A177-3AD203B41FA5}">
                      <a16:colId xmlns="" xmlns:a16="http://schemas.microsoft.com/office/drawing/2014/main" val="20006"/>
                    </a:ext>
                  </a:extLst>
                </a:gridCol>
                <a:gridCol w="1511775"/>
              </a:tblGrid>
              <a:tr h="29906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1400" b="0" i="0" u="none" strike="noStrike" cap="none" normalizeH="0" baseline="0" dirty="0">
                        <a:ln>
                          <a:noFill/>
                        </a:ln>
                        <a:solidFill>
                          <a:srgbClr val="000000"/>
                        </a:solidFill>
                        <a:effectLst/>
                        <a:latin typeface="Times New Roman" pitchFamily="18" charset="0"/>
                        <a:cs typeface="Times New Roman" pitchFamily="18" charset="0"/>
                      </a:endParaRPr>
                    </a:p>
                  </a:txBody>
                  <a:tcPr marL="9524" marR="9524" marT="9526" marB="0" anchor="ctr" horzOverflow="overflow">
                    <a:lnL w="9525" cap="flat" cmpd="sng" algn="ctr">
                      <a:noFill/>
                      <a:prstDash val="solid"/>
                    </a:lnL>
                    <a:lnR>
                      <a:noFill/>
                    </a:lnR>
                    <a:lnT w="9525" cap="flat" cmpd="sng" algn="ctr">
                      <a:noFill/>
                      <a:prstDash val="soli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B2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bg1"/>
                          </a:solidFill>
                          <a:effectLst/>
                          <a:latin typeface="Times New Roman" pitchFamily="18" charset="0"/>
                          <a:cs typeface="Times New Roman" pitchFamily="18" charset="0"/>
                        </a:rPr>
                        <a:t>2016</a:t>
                      </a:r>
                    </a:p>
                  </a:txBody>
                  <a:tcPr marL="9524" marR="9524" marT="7145" marB="0" anchor="ctr" horzOverflow="overflow">
                    <a:lnL>
                      <a:noFill/>
                    </a:lnL>
                    <a:lnR>
                      <a:noFill/>
                    </a:lnR>
                    <a:lnT w="9525" cap="flat" cmpd="sng" algn="ctr">
                      <a:noFill/>
                      <a:prstDash val="soli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B2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Times New Roman" pitchFamily="18" charset="0"/>
                          <a:cs typeface="Times New Roman" pitchFamily="18" charset="0"/>
                        </a:rPr>
                        <a:t>2017</a:t>
                      </a:r>
                      <a:endParaRPr kumimoji="0" lang="ru-RU" sz="2000" b="1" i="0" u="none" strike="noStrike" cap="none" normalizeH="0" baseline="0" dirty="0">
                        <a:ln>
                          <a:noFill/>
                        </a:ln>
                        <a:solidFill>
                          <a:schemeClr val="bg1"/>
                        </a:solidFill>
                        <a:effectLst/>
                        <a:latin typeface="Times New Roman" pitchFamily="18" charset="0"/>
                        <a:cs typeface="Times New Roman" pitchFamily="18" charset="0"/>
                      </a:endParaRPr>
                    </a:p>
                  </a:txBody>
                  <a:tcPr marL="9524" marR="9524" marT="7145" marB="0" anchor="ctr" horzOverflow="overflow">
                    <a:lnL>
                      <a:noFill/>
                    </a:lnL>
                    <a:lnR>
                      <a:noFill/>
                    </a:lnR>
                    <a:lnT w="9525" cap="flat" cmpd="sng" algn="ctr">
                      <a:noFill/>
                      <a:prstDash val="soli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B2A9"/>
                    </a:solidFill>
                  </a:tcPr>
                </a:tc>
                <a:extLst>
                  <a:ext uri="{0D108BD9-81ED-4DB2-BD59-A6C34878D82A}">
                    <a16:rowId xmlns="" xmlns:a16="http://schemas.microsoft.com/office/drawing/2014/main" val="10000"/>
                  </a:ext>
                </a:extLst>
              </a:tr>
              <a:tr h="618070">
                <a:tc>
                  <a:txBody>
                    <a:bodyPr/>
                    <a:lstStyle/>
                    <a:p>
                      <a:pPr marL="36000" marR="0" lvl="0" indent="0" algn="l" defTabSz="914400" rtl="0" eaLnBrk="1" fontAlgn="b" latinLnBrk="0" hangingPunct="1">
                        <a:lnSpc>
                          <a:spcPct val="100000"/>
                        </a:lnSpc>
                        <a:spcBef>
                          <a:spcPct val="0"/>
                        </a:spcBef>
                        <a:spcAft>
                          <a:spcPct val="0"/>
                        </a:spcAft>
                        <a:buClrTx/>
                        <a:buSzTx/>
                        <a:buFontTx/>
                        <a:buNone/>
                        <a:tabLst/>
                      </a:pPr>
                      <a:r>
                        <a:rPr lang="ru-RU" sz="1400" b="1" i="0" kern="1200" cap="none" dirty="0">
                          <a:solidFill>
                            <a:schemeClr val="accent1">
                              <a:lumMod val="75000"/>
                            </a:schemeClr>
                          </a:solidFill>
                          <a:latin typeface="Arial"/>
                          <a:ea typeface="+mn-ea"/>
                          <a:cs typeface="Arial"/>
                        </a:rPr>
                        <a:t>Количество социально ориентированных НКО (тыс.)</a:t>
                      </a:r>
                    </a:p>
                  </a:txBody>
                  <a:tcPr marL="9524" marR="9524" marT="9526" marB="0" anchor="ctr" horzOverflow="overflow">
                    <a:lnL w="9525" cap="flat" cmpd="sng" algn="ctr">
                      <a:noFill/>
                      <a:prstDash val="solid"/>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1800" b="1" i="0" u="none" strike="noStrike" cap="none" normalizeH="0" baseline="0" dirty="0">
                          <a:ln>
                            <a:noFill/>
                          </a:ln>
                          <a:solidFill>
                            <a:srgbClr val="003990"/>
                          </a:solidFill>
                          <a:effectLst/>
                          <a:latin typeface="Times New Roman" pitchFamily="18" charset="0"/>
                          <a:cs typeface="Times New Roman" pitchFamily="18" charset="0"/>
                          <a:sym typeface="Arial" charset="0"/>
                        </a:rPr>
                        <a:t>143</a:t>
                      </a:r>
                    </a:p>
                  </a:txBody>
                  <a:tcPr marL="9524" marR="9524" marT="7145" marB="0" anchor="ctr" horzOverflow="overflow">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1800" b="1" i="0" u="none" strike="noStrike" cap="none" normalizeH="0" baseline="0" dirty="0" smtClean="0">
                          <a:ln>
                            <a:noFill/>
                          </a:ln>
                          <a:solidFill>
                            <a:srgbClr val="003990"/>
                          </a:solidFill>
                          <a:effectLst/>
                          <a:latin typeface="Times New Roman" pitchFamily="18" charset="0"/>
                          <a:cs typeface="Times New Roman" pitchFamily="18" charset="0"/>
                          <a:sym typeface="Arial" charset="0"/>
                        </a:rPr>
                        <a:t>143</a:t>
                      </a:r>
                    </a:p>
                  </a:txBody>
                  <a:tcPr marL="9524" marR="9524" marT="7145" marB="0" anchor="ctr" horzOverflow="overflow">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739059">
                <a:tc>
                  <a:txBody>
                    <a:bodyPr/>
                    <a:lstStyle/>
                    <a:p>
                      <a:pPr marL="36000" marR="0" lvl="0" indent="0" algn="l" defTabSz="914400" rtl="0" eaLnBrk="1" fontAlgn="b" latinLnBrk="0" hangingPunct="1">
                        <a:lnSpc>
                          <a:spcPct val="100000"/>
                        </a:lnSpc>
                        <a:spcBef>
                          <a:spcPct val="0"/>
                        </a:spcBef>
                        <a:spcAft>
                          <a:spcPct val="0"/>
                        </a:spcAft>
                        <a:buClrTx/>
                        <a:buSzTx/>
                        <a:buFontTx/>
                        <a:buNone/>
                        <a:tabLst/>
                        <a:defRPr/>
                      </a:pPr>
                      <a:r>
                        <a:rPr lang="ru-RU" sz="1400" b="1" i="0" kern="1200" cap="none" dirty="0" smtClean="0">
                          <a:solidFill>
                            <a:schemeClr val="accent1">
                              <a:lumMod val="75000"/>
                            </a:schemeClr>
                          </a:solidFill>
                          <a:latin typeface="Arial"/>
                          <a:ea typeface="+mn-ea"/>
                          <a:cs typeface="Arial"/>
                        </a:rPr>
                        <a:t>Среднесписочная численность штатных работников </a:t>
                      </a:r>
                      <a:br>
                        <a:rPr lang="ru-RU" sz="1400" b="1" i="0" kern="1200" cap="none" dirty="0" smtClean="0">
                          <a:solidFill>
                            <a:schemeClr val="accent1">
                              <a:lumMod val="75000"/>
                            </a:schemeClr>
                          </a:solidFill>
                          <a:latin typeface="Arial"/>
                          <a:ea typeface="+mn-ea"/>
                          <a:cs typeface="Arial"/>
                        </a:rPr>
                      </a:br>
                      <a:r>
                        <a:rPr lang="ru-RU" sz="1400" b="1" i="0" kern="1200" cap="none" dirty="0" smtClean="0">
                          <a:solidFill>
                            <a:schemeClr val="accent1">
                              <a:lumMod val="75000"/>
                            </a:schemeClr>
                          </a:solidFill>
                          <a:latin typeface="Arial"/>
                          <a:ea typeface="+mn-ea"/>
                          <a:cs typeface="Arial"/>
                        </a:rPr>
                        <a:t>(за исключением внешних совместителей) (тыс.)</a:t>
                      </a:r>
                    </a:p>
                  </a:txBody>
                  <a:tcPr marL="9524" marR="9524" marT="9526" marB="0" anchor="ctr" horzOverflow="overflow">
                    <a:lnL w="9525" cap="flat" cmpd="sng" algn="ctr">
                      <a:noFill/>
                      <a:prstDash val="soli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1800" b="1" i="0" u="none" strike="noStrike" kern="1200" cap="none" normalizeH="0" baseline="0" dirty="0" smtClean="0">
                          <a:ln>
                            <a:noFill/>
                          </a:ln>
                          <a:solidFill>
                            <a:srgbClr val="003990"/>
                          </a:solidFill>
                          <a:effectLst/>
                          <a:latin typeface="Times New Roman" pitchFamily="18" charset="0"/>
                          <a:ea typeface="+mn-ea"/>
                          <a:cs typeface="Times New Roman" pitchFamily="18" charset="0"/>
                          <a:sym typeface="Arial" charset="0"/>
                        </a:rPr>
                        <a:t>446,3</a:t>
                      </a:r>
                      <a:endParaRPr kumimoji="0" lang="ru-RU" sz="1800" b="1" i="0" u="none" strike="noStrike" kern="1200" cap="none" normalizeH="0" baseline="0" dirty="0">
                        <a:ln>
                          <a:noFill/>
                        </a:ln>
                        <a:solidFill>
                          <a:srgbClr val="003990"/>
                        </a:solidFill>
                        <a:effectLst/>
                        <a:latin typeface="Times New Roman" pitchFamily="18" charset="0"/>
                        <a:ea typeface="+mn-ea"/>
                        <a:cs typeface="Times New Roman" pitchFamily="18" charset="0"/>
                        <a:sym typeface="Arial" charset="0"/>
                      </a:endParaRPr>
                    </a:p>
                  </a:txBody>
                  <a:tcPr marL="9525" marR="9525" marT="7144"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1800" b="1" i="0" u="none" strike="noStrike" kern="1200" cap="none" normalizeH="0" baseline="0" dirty="0">
                          <a:ln>
                            <a:noFill/>
                          </a:ln>
                          <a:solidFill>
                            <a:srgbClr val="003990"/>
                          </a:solidFill>
                          <a:effectLst/>
                          <a:latin typeface="Times New Roman" pitchFamily="18" charset="0"/>
                          <a:ea typeface="+mn-ea"/>
                          <a:cs typeface="Times New Roman" pitchFamily="18" charset="0"/>
                        </a:rPr>
                        <a:t>454,1</a:t>
                      </a:r>
                    </a:p>
                  </a:txBody>
                  <a:tcPr marL="68580" marR="6858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563526">
                <a:tc>
                  <a:txBody>
                    <a:bodyPr/>
                    <a:lstStyle/>
                    <a:p>
                      <a:pPr marL="36000" marR="0" lvl="0" indent="0" algn="l" defTabSz="914400" rtl="0" eaLnBrk="1" fontAlgn="b" latinLnBrk="0" hangingPunct="1">
                        <a:lnSpc>
                          <a:spcPct val="100000"/>
                        </a:lnSpc>
                        <a:spcBef>
                          <a:spcPct val="0"/>
                        </a:spcBef>
                        <a:spcAft>
                          <a:spcPct val="0"/>
                        </a:spcAft>
                        <a:buClrTx/>
                        <a:buSzTx/>
                        <a:buFontTx/>
                        <a:buNone/>
                        <a:tabLst/>
                        <a:defRPr/>
                      </a:pPr>
                      <a:r>
                        <a:rPr lang="ru-RU" sz="1400" b="1" i="0" kern="1200" cap="none" dirty="0" smtClean="0">
                          <a:solidFill>
                            <a:schemeClr val="accent1">
                              <a:lumMod val="75000"/>
                            </a:schemeClr>
                          </a:solidFill>
                          <a:latin typeface="Arial"/>
                          <a:ea typeface="+mn-ea"/>
                          <a:cs typeface="Arial"/>
                        </a:rPr>
                        <a:t>Средняя численность добровольцев, работающих с одной СОНКО (тыс.)</a:t>
                      </a:r>
                    </a:p>
                  </a:txBody>
                  <a:tcPr marL="9524" marR="9524" marT="9526" marB="0" anchor="ctr" horzOverflow="overflow">
                    <a:lnL w="9525" cap="flat" cmpd="sng" algn="ctr">
                      <a:noFill/>
                      <a:prstDash val="soli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1800" b="1" i="0" u="none" strike="noStrike" kern="1200" cap="none" normalizeH="0" baseline="0" dirty="0" smtClean="0">
                          <a:ln>
                            <a:noFill/>
                          </a:ln>
                          <a:solidFill>
                            <a:srgbClr val="003990"/>
                          </a:solidFill>
                          <a:effectLst/>
                          <a:latin typeface="Times New Roman" pitchFamily="18" charset="0"/>
                          <a:ea typeface="+mn-ea"/>
                          <a:cs typeface="Times New Roman" pitchFamily="18" charset="0"/>
                          <a:sym typeface="Arial" charset="0"/>
                        </a:rPr>
                        <a:t>2 155,6</a:t>
                      </a:r>
                      <a:endParaRPr kumimoji="0" lang="ru-RU" sz="1800" b="1" i="0" u="none" strike="noStrike" kern="1200" cap="none" normalizeH="0" baseline="0" dirty="0">
                        <a:ln>
                          <a:noFill/>
                        </a:ln>
                        <a:solidFill>
                          <a:srgbClr val="003990"/>
                        </a:solidFill>
                        <a:effectLst/>
                        <a:latin typeface="Times New Roman" pitchFamily="18" charset="0"/>
                        <a:ea typeface="+mn-ea"/>
                        <a:cs typeface="Times New Roman" pitchFamily="18" charset="0"/>
                        <a:sym typeface="Arial" charset="0"/>
                      </a:endParaRPr>
                    </a:p>
                  </a:txBody>
                  <a:tcPr marL="9524" marR="9524" marT="7145"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1800" b="1" i="0" u="none" strike="noStrike" kern="1200" cap="none" normalizeH="0" baseline="0" dirty="0">
                          <a:ln>
                            <a:noFill/>
                          </a:ln>
                          <a:solidFill>
                            <a:srgbClr val="003990"/>
                          </a:solidFill>
                          <a:effectLst/>
                          <a:latin typeface="Times New Roman" pitchFamily="18" charset="0"/>
                          <a:ea typeface="+mn-ea"/>
                          <a:cs typeface="Times New Roman" pitchFamily="18" charset="0"/>
                        </a:rPr>
                        <a:t>2 </a:t>
                      </a:r>
                      <a:r>
                        <a:rPr kumimoji="0" lang="ru-RU" sz="1800" b="1" i="0" u="none" strike="noStrike" kern="1200" cap="none" normalizeH="0" baseline="0" dirty="0" smtClean="0">
                          <a:ln>
                            <a:noFill/>
                          </a:ln>
                          <a:solidFill>
                            <a:srgbClr val="003990"/>
                          </a:solidFill>
                          <a:effectLst/>
                          <a:latin typeface="Times New Roman" pitchFamily="18" charset="0"/>
                          <a:ea typeface="+mn-ea"/>
                          <a:cs typeface="Times New Roman" pitchFamily="18" charset="0"/>
                        </a:rPr>
                        <a:t>731,7</a:t>
                      </a:r>
                      <a:endParaRPr kumimoji="0" lang="ru-RU" sz="1800" b="1" i="0" u="none" strike="noStrike" kern="1200" cap="none" normalizeH="0" baseline="0" dirty="0">
                        <a:ln>
                          <a:noFill/>
                        </a:ln>
                        <a:solidFill>
                          <a:srgbClr val="003990"/>
                        </a:solidFill>
                        <a:effectLst/>
                        <a:latin typeface="Times New Roman" pitchFamily="18" charset="0"/>
                        <a:ea typeface="+mn-ea"/>
                        <a:cs typeface="Times New Roman" pitchFamily="18" charset="0"/>
                      </a:endParaRPr>
                    </a:p>
                  </a:txBody>
                  <a:tcPr marL="68580" marR="6858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618070">
                <a:tc>
                  <a:txBody>
                    <a:bodyPr/>
                    <a:lstStyle/>
                    <a:p>
                      <a:pPr marL="36000" marR="0" lvl="0" indent="0" algn="l" defTabSz="914400" rtl="0" eaLnBrk="1" fontAlgn="b" latinLnBrk="0" hangingPunct="1">
                        <a:lnSpc>
                          <a:spcPct val="100000"/>
                        </a:lnSpc>
                        <a:spcBef>
                          <a:spcPct val="0"/>
                        </a:spcBef>
                        <a:spcAft>
                          <a:spcPct val="0"/>
                        </a:spcAft>
                        <a:buClrTx/>
                        <a:buSzTx/>
                        <a:buFontTx/>
                        <a:buNone/>
                        <a:tabLst/>
                        <a:defRPr/>
                      </a:pPr>
                      <a:r>
                        <a:rPr lang="ru-RU" sz="1400" b="1" i="0" kern="1200" cap="none" dirty="0" smtClean="0">
                          <a:solidFill>
                            <a:schemeClr val="accent1">
                              <a:lumMod val="75000"/>
                            </a:schemeClr>
                          </a:solidFill>
                          <a:latin typeface="Arial"/>
                          <a:ea typeface="+mn-ea"/>
                          <a:cs typeface="Arial"/>
                        </a:rPr>
                        <a:t>Средняя численность нештатных работников (привлечённых по договорам гражданско-правового характера) (тыс.)</a:t>
                      </a:r>
                    </a:p>
                  </a:txBody>
                  <a:tcPr marL="9524" marR="9524" marT="9526" marB="0" anchor="ctr" horzOverflow="overflow">
                    <a:lnL w="9525" cap="flat" cmpd="sng" algn="ctr">
                      <a:noFill/>
                      <a:prstDash val="soli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1800" b="1" i="0" u="none" strike="noStrike" kern="1200" cap="none" normalizeH="0" baseline="0" smtClean="0">
                          <a:ln>
                            <a:noFill/>
                          </a:ln>
                          <a:solidFill>
                            <a:srgbClr val="003990"/>
                          </a:solidFill>
                          <a:effectLst/>
                          <a:latin typeface="Times New Roman" pitchFamily="18" charset="0"/>
                          <a:ea typeface="+mn-ea"/>
                          <a:cs typeface="Times New Roman" pitchFamily="18" charset="0"/>
                          <a:sym typeface="Arial" charset="0"/>
                        </a:rPr>
                        <a:t>99,5</a:t>
                      </a:r>
                      <a:endParaRPr kumimoji="0" lang="ru-RU" sz="1800" b="1" i="0" u="none" strike="noStrike" kern="1200" cap="none" normalizeH="0" baseline="0" dirty="0">
                        <a:ln>
                          <a:noFill/>
                        </a:ln>
                        <a:solidFill>
                          <a:srgbClr val="003990"/>
                        </a:solidFill>
                        <a:effectLst/>
                        <a:latin typeface="Times New Roman" pitchFamily="18" charset="0"/>
                        <a:ea typeface="+mn-ea"/>
                        <a:cs typeface="Times New Roman" pitchFamily="18" charset="0"/>
                        <a:sym typeface="Arial" charset="0"/>
                      </a:endParaRPr>
                    </a:p>
                  </a:txBody>
                  <a:tcPr marL="9524" marR="9524" marT="7145"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1800" b="1" i="0" u="none" strike="noStrike" kern="1200" cap="none" normalizeH="0" baseline="0" dirty="0" smtClean="0">
                          <a:ln>
                            <a:noFill/>
                          </a:ln>
                          <a:solidFill>
                            <a:srgbClr val="003990"/>
                          </a:solidFill>
                          <a:effectLst/>
                          <a:latin typeface="Times New Roman" pitchFamily="18" charset="0"/>
                          <a:ea typeface="+mn-ea"/>
                          <a:cs typeface="Times New Roman" pitchFamily="18" charset="0"/>
                        </a:rPr>
                        <a:t>103,9</a:t>
                      </a:r>
                    </a:p>
                  </a:txBody>
                  <a:tcPr marL="68580" marR="6858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440317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13510" y="233962"/>
            <a:ext cx="3278846" cy="367216"/>
          </a:xfrm>
          <a:prstGeom prst="rect">
            <a:avLst/>
          </a:prstGeom>
        </p:spPr>
        <p:txBody>
          <a:bodyPr wrap="none">
            <a:spAutoFit/>
          </a:bodyPr>
          <a:lstStyle/>
          <a:p>
            <a:pPr>
              <a:lnSpc>
                <a:spcPct val="107000"/>
              </a:lnSpc>
              <a:spcAft>
                <a:spcPts val="0"/>
              </a:spcAft>
            </a:pPr>
            <a:r>
              <a:rPr lang="ru-RU" sz="1800" b="1" cap="all" dirty="0">
                <a:solidFill>
                  <a:schemeClr val="accent1"/>
                </a:solidFill>
                <a:latin typeface="Geometria" pitchFamily="34" charset="-52"/>
                <a:ea typeface="+mj-ea"/>
                <a:cs typeface="Arial"/>
              </a:rPr>
              <a:t>Группировка регионов</a:t>
            </a:r>
          </a:p>
        </p:txBody>
      </p:sp>
      <p:sp>
        <p:nvSpPr>
          <p:cNvPr id="7" name="Прямоугольник 6"/>
          <p:cNvSpPr/>
          <p:nvPr/>
        </p:nvSpPr>
        <p:spPr>
          <a:xfrm>
            <a:off x="6696018" y="270950"/>
            <a:ext cx="1397114" cy="289951"/>
          </a:xfrm>
          <a:prstGeom prst="rect">
            <a:avLst/>
          </a:prstGeom>
        </p:spPr>
        <p:txBody>
          <a:bodyPr wrap="none">
            <a:spAutoFit/>
          </a:bodyPr>
          <a:lstStyle/>
          <a:p>
            <a:pPr lvl="0">
              <a:lnSpc>
                <a:spcPct val="107000"/>
              </a:lnSpc>
            </a:pPr>
            <a:r>
              <a:rPr lang="ru-RU" sz="1200" b="1" dirty="0">
                <a:solidFill>
                  <a:prstClr val="white"/>
                </a:solidFill>
              </a:rPr>
              <a:t>Регионы - лидеры</a:t>
            </a:r>
            <a:endParaRPr lang="ru-RU" sz="1100" b="1" dirty="0">
              <a:solidFill>
                <a:prstClr val="white"/>
              </a:solidFill>
              <a:ea typeface="Calibri"/>
              <a:cs typeface="Times New Roman"/>
            </a:endParaRPr>
          </a:p>
        </p:txBody>
      </p:sp>
      <p:sp>
        <p:nvSpPr>
          <p:cNvPr id="8" name="Прямоугольник 7"/>
          <p:cNvSpPr/>
          <p:nvPr/>
        </p:nvSpPr>
        <p:spPr>
          <a:xfrm>
            <a:off x="3422041" y="733740"/>
            <a:ext cx="2061783" cy="306109"/>
          </a:xfrm>
          <a:prstGeom prst="rect">
            <a:avLst/>
          </a:prstGeom>
        </p:spPr>
        <p:txBody>
          <a:bodyPr wrap="none">
            <a:spAutoFit/>
          </a:bodyPr>
          <a:lstStyle/>
          <a:p>
            <a:pPr>
              <a:lnSpc>
                <a:spcPct val="107000"/>
              </a:lnSpc>
              <a:spcAft>
                <a:spcPts val="0"/>
              </a:spcAft>
            </a:pPr>
            <a:r>
              <a:rPr lang="ru-RU" sz="1400" b="1" cap="all" dirty="0">
                <a:solidFill>
                  <a:schemeClr val="accent1"/>
                </a:solidFill>
                <a:latin typeface="Geometria" pitchFamily="34" charset="-52"/>
                <a:ea typeface="+mj-ea"/>
                <a:cs typeface="Arial"/>
              </a:rPr>
              <a:t>Регионы - лидеры</a:t>
            </a:r>
          </a:p>
        </p:txBody>
      </p:sp>
      <p:graphicFrame>
        <p:nvGraphicFramePr>
          <p:cNvPr id="9" name="Таблица 8"/>
          <p:cNvGraphicFramePr>
            <a:graphicFrameLocks noGrp="1"/>
          </p:cNvGraphicFramePr>
          <p:nvPr>
            <p:extLst>
              <p:ext uri="{D42A27DB-BD31-4B8C-83A1-F6EECF244321}">
                <p14:modId xmlns:p14="http://schemas.microsoft.com/office/powerpoint/2010/main" xmlns="" val="4015931705"/>
              </p:ext>
            </p:extLst>
          </p:nvPr>
        </p:nvGraphicFramePr>
        <p:xfrm>
          <a:off x="276446" y="1152519"/>
          <a:ext cx="7953153" cy="3181361"/>
        </p:xfrm>
        <a:graphic>
          <a:graphicData uri="http://schemas.openxmlformats.org/drawingml/2006/table">
            <a:tbl>
              <a:tblPr firstRow="1" firstCol="1" bandRow="1">
                <a:tableStyleId>{5C22544A-7EE6-4342-B048-85BDC9FD1C3A}</a:tableStyleId>
              </a:tblPr>
              <a:tblGrid>
                <a:gridCol w="639508"/>
                <a:gridCol w="5852881"/>
                <a:gridCol w="1460764"/>
              </a:tblGrid>
              <a:tr h="511057">
                <a:tc>
                  <a:txBody>
                    <a:bodyPr/>
                    <a:lstStyle/>
                    <a:p>
                      <a:pPr algn="ctr">
                        <a:lnSpc>
                          <a:spcPct val="107000"/>
                        </a:lnSpc>
                        <a:spcAft>
                          <a:spcPts val="0"/>
                        </a:spcAft>
                      </a:pPr>
                      <a:r>
                        <a:rPr lang="ru-RU" sz="800" dirty="0" smtClean="0">
                          <a:effectLst/>
                          <a:latin typeface="+mn-lt"/>
                          <a:ea typeface="Calibri"/>
                          <a:cs typeface="Times New Roman"/>
                        </a:rPr>
                        <a:t>Место в рейтинге</a:t>
                      </a:r>
                    </a:p>
                    <a:p>
                      <a:pPr algn="ctr">
                        <a:lnSpc>
                          <a:spcPct val="107000"/>
                        </a:lnSpc>
                        <a:spcAft>
                          <a:spcPts val="0"/>
                        </a:spcAft>
                      </a:pPr>
                      <a:endParaRPr lang="ru-RU" sz="800" dirty="0">
                        <a:effectLst/>
                        <a:latin typeface="Calibri"/>
                        <a:ea typeface="Calibri"/>
                        <a:cs typeface="Times New Roman"/>
                      </a:endParaRPr>
                    </a:p>
                  </a:txBody>
                  <a:tcPr marL="52601" marR="52601" marT="0" marB="0" anchor="ctr"/>
                </a:tc>
                <a:tc>
                  <a:txBody>
                    <a:bodyPr/>
                    <a:lstStyle/>
                    <a:p>
                      <a:pPr algn="ctr">
                        <a:lnSpc>
                          <a:spcPct val="107000"/>
                        </a:lnSpc>
                        <a:spcAft>
                          <a:spcPts val="0"/>
                        </a:spcAft>
                      </a:pPr>
                      <a:r>
                        <a:rPr lang="ru-RU" sz="900" dirty="0" smtClean="0">
                          <a:effectLst/>
                        </a:rPr>
                        <a:t>Регион</a:t>
                      </a:r>
                      <a:endParaRPr lang="ru-RU" sz="800" dirty="0">
                        <a:effectLst/>
                        <a:latin typeface="Calibri"/>
                        <a:ea typeface="Calibri"/>
                        <a:cs typeface="Times New Roman"/>
                      </a:endParaRPr>
                    </a:p>
                  </a:txBody>
                  <a:tcPr marL="52601" marR="52601" marT="0" marB="0" anchor="ctr"/>
                </a:tc>
                <a:tc>
                  <a:txBody>
                    <a:bodyPr/>
                    <a:lstStyle/>
                    <a:p>
                      <a:pPr algn="ctr">
                        <a:lnSpc>
                          <a:spcPct val="107000"/>
                        </a:lnSpc>
                        <a:spcAft>
                          <a:spcPts val="0"/>
                        </a:spcAft>
                      </a:pPr>
                      <a:r>
                        <a:rPr lang="ru-RU" sz="900">
                          <a:effectLst/>
                        </a:rPr>
                        <a:t>Итоговое количество рейтинговых баллов</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Tx/>
                        <a:buNone/>
                      </a:pPr>
                      <a:r>
                        <a:rPr lang="ru-RU" sz="800" dirty="0" smtClean="0">
                          <a:effectLst/>
                          <a:latin typeface="Calibri"/>
                          <a:ea typeface="Calibri"/>
                          <a:cs typeface="Times New Roman"/>
                        </a:rPr>
                        <a:t>1.</a:t>
                      </a:r>
                    </a:p>
                  </a:txBody>
                  <a:tcPr marL="52601" marR="52601" marT="0" marB="0" anchor="ctr"/>
                </a:tc>
                <a:tc>
                  <a:txBody>
                    <a:bodyPr/>
                    <a:lstStyle/>
                    <a:p>
                      <a:pPr>
                        <a:lnSpc>
                          <a:spcPct val="107000"/>
                        </a:lnSpc>
                        <a:spcAft>
                          <a:spcPts val="0"/>
                        </a:spcAft>
                      </a:pPr>
                      <a:r>
                        <a:rPr lang="ru-RU" sz="900" dirty="0">
                          <a:effectLst/>
                        </a:rPr>
                        <a:t>Ханты-Мансийский автономный округ – Югра</a:t>
                      </a:r>
                      <a:endParaRPr lang="ru-RU" sz="800" dirty="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42,84</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2.</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a:effectLst/>
                        </a:rPr>
                        <a:t>Хабаровский край</a:t>
                      </a:r>
                      <a:endParaRPr lang="ru-RU" sz="80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37,24</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3.</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dirty="0">
                          <a:effectLst/>
                        </a:rPr>
                        <a:t>Саха (Якутия) (Республика)</a:t>
                      </a:r>
                      <a:endParaRPr lang="ru-RU" sz="800" dirty="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35,23</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Tx/>
                        <a:buNone/>
                      </a:pPr>
                      <a:r>
                        <a:rPr lang="ru-RU" sz="800" dirty="0" smtClean="0">
                          <a:effectLst/>
                          <a:latin typeface="Calibri"/>
                          <a:ea typeface="Calibri"/>
                          <a:cs typeface="Times New Roman"/>
                        </a:rPr>
                        <a:t>4.</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a:effectLst/>
                        </a:rPr>
                        <a:t>Самарская область</a:t>
                      </a:r>
                      <a:endParaRPr lang="ru-RU" sz="80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34,67</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5.</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dirty="0">
                          <a:effectLst/>
                        </a:rPr>
                        <a:t>Пермский край</a:t>
                      </a:r>
                      <a:endParaRPr lang="ru-RU" sz="800" dirty="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32,72</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6.</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dirty="0">
                          <a:effectLst/>
                        </a:rPr>
                        <a:t>Липецкая область</a:t>
                      </a:r>
                      <a:endParaRPr lang="ru-RU" sz="800" dirty="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32,06</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7.</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a:effectLst/>
                        </a:rPr>
                        <a:t>Новгородская область</a:t>
                      </a:r>
                      <a:endParaRPr lang="ru-RU" sz="80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31,42</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8.</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a:effectLst/>
                        </a:rPr>
                        <a:t>Башкортостан (Республика)</a:t>
                      </a:r>
                      <a:endParaRPr lang="ru-RU" sz="80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31,20</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9.</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dirty="0">
                          <a:effectLst/>
                        </a:rPr>
                        <a:t>Москва (город федерального значения)</a:t>
                      </a:r>
                      <a:endParaRPr lang="ru-RU" sz="800" dirty="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30,53</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10.</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a:effectLst/>
                        </a:rPr>
                        <a:t>Ямало-Ненецкий автономный округ</a:t>
                      </a:r>
                      <a:endParaRPr lang="ru-RU" sz="80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30,35</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11.</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dirty="0">
                          <a:effectLst/>
                        </a:rPr>
                        <a:t>Татарстан (Республика)</a:t>
                      </a:r>
                      <a:endParaRPr lang="ru-RU" sz="800" dirty="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30,04</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12.</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dirty="0">
                          <a:effectLst/>
                        </a:rPr>
                        <a:t>Омская область</a:t>
                      </a:r>
                      <a:endParaRPr lang="ru-RU" sz="800" dirty="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29,33</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13.</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a:effectLst/>
                        </a:rPr>
                        <a:t>Севастополь (город федерального значения)</a:t>
                      </a:r>
                      <a:endParaRPr lang="ru-RU" sz="80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a:effectLst/>
                        </a:rPr>
                        <a:t>28,65</a:t>
                      </a:r>
                      <a:endParaRPr lang="ru-RU" sz="800">
                        <a:effectLst/>
                        <a:latin typeface="Calibri"/>
                        <a:ea typeface="Calibri"/>
                        <a:cs typeface="Times New Roman"/>
                      </a:endParaRPr>
                    </a:p>
                  </a:txBody>
                  <a:tcPr marL="52601" marR="52601" marT="0" marB="0" anchor="ctr"/>
                </a:tc>
              </a:tr>
              <a:tr h="190736">
                <a:tc>
                  <a:txBody>
                    <a:bodyPr/>
                    <a:lstStyle/>
                    <a:p>
                      <a:pPr marL="0" indent="0">
                        <a:lnSpc>
                          <a:spcPct val="107000"/>
                        </a:lnSpc>
                        <a:spcAft>
                          <a:spcPts val="0"/>
                        </a:spcAft>
                        <a:buFont typeface="+mj-lt"/>
                        <a:buNone/>
                      </a:pPr>
                      <a:r>
                        <a:rPr lang="ru-RU" sz="800" dirty="0" smtClean="0">
                          <a:effectLst/>
                          <a:latin typeface="Calibri"/>
                          <a:ea typeface="Calibri"/>
                          <a:cs typeface="Times New Roman"/>
                        </a:rPr>
                        <a:t>14.</a:t>
                      </a:r>
                      <a:endParaRPr lang="ru-RU" sz="800" dirty="0">
                        <a:effectLst/>
                        <a:latin typeface="Calibri"/>
                        <a:ea typeface="Calibri"/>
                        <a:cs typeface="Times New Roman"/>
                      </a:endParaRPr>
                    </a:p>
                  </a:txBody>
                  <a:tcPr marL="52601" marR="52601" marT="0" marB="0" anchor="ctr"/>
                </a:tc>
                <a:tc>
                  <a:txBody>
                    <a:bodyPr/>
                    <a:lstStyle/>
                    <a:p>
                      <a:pPr>
                        <a:lnSpc>
                          <a:spcPct val="107000"/>
                        </a:lnSpc>
                        <a:spcAft>
                          <a:spcPts val="0"/>
                        </a:spcAft>
                      </a:pPr>
                      <a:r>
                        <a:rPr lang="ru-RU" sz="900" dirty="0">
                          <a:effectLst/>
                        </a:rPr>
                        <a:t>Ярославская область</a:t>
                      </a:r>
                      <a:endParaRPr lang="ru-RU" sz="800" dirty="0">
                        <a:effectLst/>
                        <a:latin typeface="Calibri"/>
                        <a:ea typeface="Calibri"/>
                        <a:cs typeface="Times New Roman"/>
                      </a:endParaRPr>
                    </a:p>
                  </a:txBody>
                  <a:tcPr marL="52601" marR="52601" marT="0" marB="0" anchor="ctr"/>
                </a:tc>
                <a:tc>
                  <a:txBody>
                    <a:bodyPr/>
                    <a:lstStyle/>
                    <a:p>
                      <a:pPr algn="r">
                        <a:lnSpc>
                          <a:spcPct val="107000"/>
                        </a:lnSpc>
                        <a:spcAft>
                          <a:spcPts val="0"/>
                        </a:spcAft>
                      </a:pPr>
                      <a:r>
                        <a:rPr lang="ru-RU" sz="900" dirty="0">
                          <a:effectLst/>
                        </a:rPr>
                        <a:t>28,04</a:t>
                      </a:r>
                      <a:endParaRPr lang="ru-RU" sz="800" dirty="0">
                        <a:effectLst/>
                        <a:latin typeface="Calibri"/>
                        <a:ea typeface="Calibri"/>
                        <a:cs typeface="Times New Roman"/>
                      </a:endParaRPr>
                    </a:p>
                  </a:txBody>
                  <a:tcPr marL="52601" marR="52601" marT="0" marB="0" anchor="ctr"/>
                </a:tc>
              </a:tr>
            </a:tbl>
          </a:graphicData>
        </a:graphic>
      </p:graphicFrame>
      <p:sp>
        <p:nvSpPr>
          <p:cNvPr id="10" name="Номер слайда 3"/>
          <p:cNvSpPr txBox="1">
            <a:spLocks/>
          </p:cNvSpPr>
          <p:nvPr/>
        </p:nvSpPr>
        <p:spPr>
          <a:xfrm>
            <a:off x="7963786" y="270950"/>
            <a:ext cx="536517" cy="313365"/>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20</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918035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13510" y="233962"/>
            <a:ext cx="3278846" cy="367216"/>
          </a:xfrm>
          <a:prstGeom prst="rect">
            <a:avLst/>
          </a:prstGeom>
        </p:spPr>
        <p:txBody>
          <a:bodyPr wrap="none">
            <a:spAutoFit/>
          </a:bodyPr>
          <a:lstStyle/>
          <a:p>
            <a:pPr>
              <a:lnSpc>
                <a:spcPct val="107000"/>
              </a:lnSpc>
              <a:spcAft>
                <a:spcPts val="0"/>
              </a:spcAft>
            </a:pPr>
            <a:r>
              <a:rPr lang="ru-RU" sz="1800" b="1" cap="all" dirty="0">
                <a:solidFill>
                  <a:schemeClr val="accent1"/>
                </a:solidFill>
                <a:latin typeface="Geometria" pitchFamily="34" charset="-52"/>
                <a:ea typeface="+mj-ea"/>
                <a:cs typeface="Arial"/>
              </a:rPr>
              <a:t>Группировка </a:t>
            </a:r>
            <a:r>
              <a:rPr lang="ru-RU" sz="1800" b="1" cap="all" dirty="0" smtClean="0">
                <a:solidFill>
                  <a:schemeClr val="accent1"/>
                </a:solidFill>
                <a:latin typeface="Geometria" pitchFamily="34" charset="-52"/>
                <a:ea typeface="+mj-ea"/>
                <a:cs typeface="Arial"/>
              </a:rPr>
              <a:t>регионов</a:t>
            </a:r>
            <a:endParaRPr lang="ru-RU" sz="1800" b="1" cap="all" dirty="0">
              <a:solidFill>
                <a:schemeClr val="accent1"/>
              </a:solidFill>
              <a:latin typeface="Geometria" pitchFamily="34" charset="-52"/>
              <a:ea typeface="+mj-ea"/>
              <a:cs typeface="Arial"/>
            </a:endParaRPr>
          </a:p>
        </p:txBody>
      </p:sp>
      <p:sp>
        <p:nvSpPr>
          <p:cNvPr id="7" name="Прямоугольник 6"/>
          <p:cNvSpPr/>
          <p:nvPr/>
        </p:nvSpPr>
        <p:spPr>
          <a:xfrm>
            <a:off x="6696018" y="270950"/>
            <a:ext cx="1397114" cy="289951"/>
          </a:xfrm>
          <a:prstGeom prst="rect">
            <a:avLst/>
          </a:prstGeom>
        </p:spPr>
        <p:txBody>
          <a:bodyPr wrap="none">
            <a:spAutoFit/>
          </a:bodyPr>
          <a:lstStyle/>
          <a:p>
            <a:pPr lvl="0">
              <a:lnSpc>
                <a:spcPct val="107000"/>
              </a:lnSpc>
            </a:pPr>
            <a:r>
              <a:rPr lang="ru-RU" sz="1200" b="1" dirty="0">
                <a:solidFill>
                  <a:prstClr val="white"/>
                </a:solidFill>
              </a:rPr>
              <a:t>Регионы - лидеры</a:t>
            </a:r>
            <a:endParaRPr lang="ru-RU" sz="1100" b="1" dirty="0">
              <a:solidFill>
                <a:prstClr val="white"/>
              </a:solidFill>
              <a:ea typeface="Calibri"/>
              <a:cs typeface="Times New Roman"/>
            </a:endParaRPr>
          </a:p>
        </p:txBody>
      </p:sp>
      <p:sp>
        <p:nvSpPr>
          <p:cNvPr id="8" name="Прямоугольник 7"/>
          <p:cNvSpPr/>
          <p:nvPr/>
        </p:nvSpPr>
        <p:spPr>
          <a:xfrm>
            <a:off x="2482650" y="733739"/>
            <a:ext cx="3940566" cy="306109"/>
          </a:xfrm>
          <a:prstGeom prst="rect">
            <a:avLst/>
          </a:prstGeom>
        </p:spPr>
        <p:txBody>
          <a:bodyPr wrap="none">
            <a:spAutoFit/>
          </a:bodyPr>
          <a:lstStyle/>
          <a:p>
            <a:pPr>
              <a:lnSpc>
                <a:spcPct val="107000"/>
              </a:lnSpc>
              <a:spcAft>
                <a:spcPts val="0"/>
              </a:spcAft>
            </a:pPr>
            <a:r>
              <a:rPr lang="ru-RU" sz="1400" b="1" cap="all" dirty="0">
                <a:solidFill>
                  <a:schemeClr val="accent1"/>
                </a:solidFill>
                <a:latin typeface="Geometria" pitchFamily="34" charset="-52"/>
                <a:ea typeface="+mj-ea"/>
                <a:cs typeface="Arial"/>
              </a:rPr>
              <a:t>Регионы – кандидаты на лидерство</a:t>
            </a:r>
          </a:p>
        </p:txBody>
      </p:sp>
      <p:graphicFrame>
        <p:nvGraphicFramePr>
          <p:cNvPr id="2" name="Таблица 1"/>
          <p:cNvGraphicFramePr>
            <a:graphicFrameLocks noGrp="1"/>
          </p:cNvGraphicFramePr>
          <p:nvPr>
            <p:extLst>
              <p:ext uri="{D42A27DB-BD31-4B8C-83A1-F6EECF244321}">
                <p14:modId xmlns:p14="http://schemas.microsoft.com/office/powerpoint/2010/main" xmlns="" val="143970944"/>
              </p:ext>
            </p:extLst>
          </p:nvPr>
        </p:nvGraphicFramePr>
        <p:xfrm>
          <a:off x="244991" y="1154153"/>
          <a:ext cx="8089384" cy="3163420"/>
        </p:xfrm>
        <a:graphic>
          <a:graphicData uri="http://schemas.openxmlformats.org/drawingml/2006/table">
            <a:tbl>
              <a:tblPr firstRow="1" firstCol="1" bandRow="1">
                <a:tableStyleId>{5C22544A-7EE6-4342-B048-85BDC9FD1C3A}</a:tableStyleId>
              </a:tblPr>
              <a:tblGrid>
                <a:gridCol w="517009"/>
                <a:gridCol w="5263062"/>
                <a:gridCol w="2309313"/>
              </a:tblGrid>
              <a:tr h="619438">
                <a:tc>
                  <a:txBody>
                    <a:bodyPr/>
                    <a:lstStyle/>
                    <a:p>
                      <a:pPr algn="ctr">
                        <a:lnSpc>
                          <a:spcPct val="107000"/>
                        </a:lnSpc>
                        <a:spcAft>
                          <a:spcPts val="0"/>
                        </a:spcAft>
                      </a:pPr>
                      <a:r>
                        <a:rPr lang="ru-RU" sz="900" dirty="0">
                          <a:effectLst/>
                        </a:rPr>
                        <a:t>Место в рейтинге</a:t>
                      </a:r>
                      <a:endParaRPr lang="ru-RU" sz="900" dirty="0">
                        <a:effectLst/>
                        <a:latin typeface="Calibri"/>
                        <a:ea typeface="Calibri"/>
                        <a:cs typeface="Times New Roman"/>
                      </a:endParaRPr>
                    </a:p>
                  </a:txBody>
                  <a:tcPr marL="27052" marR="27052" marT="0" marB="0" anchor="ctr"/>
                </a:tc>
                <a:tc>
                  <a:txBody>
                    <a:bodyPr/>
                    <a:lstStyle/>
                    <a:p>
                      <a:pPr algn="ctr">
                        <a:lnSpc>
                          <a:spcPct val="107000"/>
                        </a:lnSpc>
                        <a:spcAft>
                          <a:spcPts val="0"/>
                        </a:spcAft>
                      </a:pPr>
                      <a:r>
                        <a:rPr lang="ru-RU" sz="900" dirty="0" smtClean="0">
                          <a:effectLst/>
                          <a:latin typeface="Calibri"/>
                          <a:ea typeface="Calibri"/>
                          <a:cs typeface="Times New Roman"/>
                        </a:rPr>
                        <a:t>Регион</a:t>
                      </a:r>
                      <a:endParaRPr lang="ru-RU" sz="900" dirty="0">
                        <a:effectLst/>
                        <a:latin typeface="Calibri"/>
                        <a:ea typeface="Calibri"/>
                        <a:cs typeface="Times New Roman"/>
                      </a:endParaRPr>
                    </a:p>
                  </a:txBody>
                  <a:tcPr marL="27052" marR="27052" marT="0" marB="0" anchor="ctr"/>
                </a:tc>
                <a:tc>
                  <a:txBody>
                    <a:bodyPr/>
                    <a:lstStyle/>
                    <a:p>
                      <a:pPr algn="ctr">
                        <a:lnSpc>
                          <a:spcPct val="107000"/>
                        </a:lnSpc>
                        <a:spcAft>
                          <a:spcPts val="0"/>
                        </a:spcAft>
                      </a:pPr>
                      <a:r>
                        <a:rPr lang="ru-RU" sz="900" dirty="0">
                          <a:effectLst/>
                        </a:rPr>
                        <a:t>Итоговое количество рейтинговых баллов</a:t>
                      </a:r>
                      <a:endParaRPr lang="ru-RU" sz="900" dirty="0">
                        <a:effectLst/>
                        <a:latin typeface="Calibri"/>
                        <a:ea typeface="Calibri"/>
                        <a:cs typeface="Times New Roman"/>
                      </a:endParaRP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15.</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Ненецкий автономный округ</a:t>
                      </a:r>
                    </a:p>
                  </a:txBody>
                  <a:tcPr marL="27052" marR="27052" marT="0" marB="0" anchor="ctr"/>
                </a:tc>
                <a:tc>
                  <a:txBody>
                    <a:bodyPr/>
                    <a:lstStyle/>
                    <a:p>
                      <a:pPr algn="r">
                        <a:lnSpc>
                          <a:spcPct val="107000"/>
                        </a:lnSpc>
                        <a:spcAft>
                          <a:spcPts val="0"/>
                        </a:spcAft>
                      </a:pPr>
                      <a:r>
                        <a:rPr lang="ru-RU" sz="900" kern="1200">
                          <a:solidFill>
                            <a:schemeClr val="dk1"/>
                          </a:solidFill>
                          <a:effectLst/>
                          <a:latin typeface="+mn-lt"/>
                          <a:ea typeface="+mn-ea"/>
                          <a:cs typeface="+mn-cs"/>
                        </a:rPr>
                        <a:t>26,86</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16.</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Ульяновская область</a:t>
                      </a:r>
                    </a:p>
                  </a:txBody>
                  <a:tcPr marL="27052" marR="27052" marT="0" marB="0" anchor="ctr"/>
                </a:tc>
                <a:tc>
                  <a:txBody>
                    <a:bodyPr/>
                    <a:lstStyle/>
                    <a:p>
                      <a:pPr algn="r">
                        <a:lnSpc>
                          <a:spcPct val="107000"/>
                        </a:lnSpc>
                        <a:spcAft>
                          <a:spcPts val="0"/>
                        </a:spcAft>
                      </a:pPr>
                      <a:r>
                        <a:rPr lang="ru-RU" sz="900" kern="1200">
                          <a:solidFill>
                            <a:schemeClr val="dk1"/>
                          </a:solidFill>
                          <a:effectLst/>
                          <a:latin typeface="+mn-lt"/>
                          <a:ea typeface="+mn-ea"/>
                          <a:cs typeface="+mn-cs"/>
                        </a:rPr>
                        <a:t>25,85</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17.</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Архангельская область</a:t>
                      </a:r>
                    </a:p>
                  </a:txBody>
                  <a:tcPr marL="27052" marR="27052" marT="0" marB="0" anchor="ctr"/>
                </a:tc>
                <a:tc>
                  <a:txBody>
                    <a:bodyPr/>
                    <a:lstStyle/>
                    <a:p>
                      <a:pPr algn="r">
                        <a:lnSpc>
                          <a:spcPct val="107000"/>
                        </a:lnSpc>
                        <a:spcAft>
                          <a:spcPts val="0"/>
                        </a:spcAft>
                      </a:pPr>
                      <a:r>
                        <a:rPr lang="ru-RU" sz="900" kern="1200">
                          <a:solidFill>
                            <a:schemeClr val="dk1"/>
                          </a:solidFill>
                          <a:effectLst/>
                          <a:latin typeface="+mn-lt"/>
                          <a:ea typeface="+mn-ea"/>
                          <a:cs typeface="+mn-cs"/>
                        </a:rPr>
                        <a:t>25,31</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18.</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Новосибирская область</a:t>
                      </a:r>
                    </a:p>
                  </a:txBody>
                  <a:tcPr marL="27052" marR="27052" marT="0" marB="0" anchor="ctr"/>
                </a:tc>
                <a:tc>
                  <a:txBody>
                    <a:bodyPr/>
                    <a:lstStyle/>
                    <a:p>
                      <a:pPr algn="r">
                        <a:lnSpc>
                          <a:spcPct val="107000"/>
                        </a:lnSpc>
                        <a:spcAft>
                          <a:spcPts val="0"/>
                        </a:spcAft>
                      </a:pPr>
                      <a:r>
                        <a:rPr lang="ru-RU" sz="900" kern="1200">
                          <a:solidFill>
                            <a:schemeClr val="dk1"/>
                          </a:solidFill>
                          <a:effectLst/>
                          <a:latin typeface="+mn-lt"/>
                          <a:ea typeface="+mn-ea"/>
                          <a:cs typeface="+mn-cs"/>
                        </a:rPr>
                        <a:t>25,29</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19.</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Санкт-Петербург (город федерального значения)</a:t>
                      </a:r>
                    </a:p>
                  </a:txBody>
                  <a:tcPr marL="27052" marR="27052" marT="0" marB="0" anchor="ctr"/>
                </a:tc>
                <a:tc>
                  <a:txBody>
                    <a:bodyPr/>
                    <a:lstStyle/>
                    <a:p>
                      <a:pPr algn="r">
                        <a:lnSpc>
                          <a:spcPct val="107000"/>
                        </a:lnSpc>
                        <a:spcAft>
                          <a:spcPts val="0"/>
                        </a:spcAft>
                      </a:pPr>
                      <a:r>
                        <a:rPr lang="ru-RU" sz="900" kern="1200">
                          <a:solidFill>
                            <a:schemeClr val="dk1"/>
                          </a:solidFill>
                          <a:effectLst/>
                          <a:latin typeface="+mn-lt"/>
                          <a:ea typeface="+mn-ea"/>
                          <a:cs typeface="+mn-cs"/>
                        </a:rPr>
                        <a:t>25,08</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20.</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Нижегородская область</a:t>
                      </a:r>
                    </a:p>
                  </a:txBody>
                  <a:tcPr marL="27052" marR="27052" marT="0" marB="0" anchor="ctr"/>
                </a:tc>
                <a:tc>
                  <a:txBody>
                    <a:bodyPr/>
                    <a:lstStyle/>
                    <a:p>
                      <a:pPr algn="r">
                        <a:lnSpc>
                          <a:spcPct val="107000"/>
                        </a:lnSpc>
                        <a:spcAft>
                          <a:spcPts val="0"/>
                        </a:spcAft>
                      </a:pPr>
                      <a:r>
                        <a:rPr lang="ru-RU" sz="900" kern="1200">
                          <a:solidFill>
                            <a:schemeClr val="dk1"/>
                          </a:solidFill>
                          <a:effectLst/>
                          <a:latin typeface="+mn-lt"/>
                          <a:ea typeface="+mn-ea"/>
                          <a:cs typeface="+mn-cs"/>
                        </a:rPr>
                        <a:t>24,57</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21.</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Ленинградская область</a:t>
                      </a:r>
                    </a:p>
                  </a:txBody>
                  <a:tcPr marL="27052" marR="27052" marT="0" marB="0" anchor="ctr"/>
                </a:tc>
                <a:tc>
                  <a:txBody>
                    <a:bodyPr/>
                    <a:lstStyle/>
                    <a:p>
                      <a:pPr algn="r">
                        <a:lnSpc>
                          <a:spcPct val="107000"/>
                        </a:lnSpc>
                        <a:spcAft>
                          <a:spcPts val="0"/>
                        </a:spcAft>
                      </a:pPr>
                      <a:r>
                        <a:rPr lang="ru-RU" sz="900" kern="1200">
                          <a:solidFill>
                            <a:schemeClr val="dk1"/>
                          </a:solidFill>
                          <a:effectLst/>
                          <a:latin typeface="+mn-lt"/>
                          <a:ea typeface="+mn-ea"/>
                          <a:cs typeface="+mn-cs"/>
                        </a:rPr>
                        <a:t>23,62</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22.</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Чувашская Республика</a:t>
                      </a:r>
                    </a:p>
                  </a:txBody>
                  <a:tcPr marL="27052" marR="27052" marT="0" marB="0" anchor="ctr"/>
                </a:tc>
                <a:tc>
                  <a:txBody>
                    <a:bodyPr/>
                    <a:lstStyle/>
                    <a:p>
                      <a:pPr algn="r">
                        <a:lnSpc>
                          <a:spcPct val="107000"/>
                        </a:lnSpc>
                        <a:spcAft>
                          <a:spcPts val="0"/>
                        </a:spcAft>
                      </a:pPr>
                      <a:r>
                        <a:rPr lang="ru-RU" sz="900" kern="1200">
                          <a:solidFill>
                            <a:schemeClr val="dk1"/>
                          </a:solidFill>
                          <a:effectLst/>
                          <a:latin typeface="+mn-lt"/>
                          <a:ea typeface="+mn-ea"/>
                          <a:cs typeface="+mn-cs"/>
                        </a:rPr>
                        <a:t>23,24</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23.</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Костромская область</a:t>
                      </a:r>
                    </a:p>
                  </a:txBody>
                  <a:tcPr marL="27052" marR="27052" marT="0" marB="0" anchor="ctr"/>
                </a:tc>
                <a:tc>
                  <a:txBody>
                    <a:bodyPr/>
                    <a:lstStyle/>
                    <a:p>
                      <a:pPr algn="r">
                        <a:lnSpc>
                          <a:spcPct val="107000"/>
                        </a:lnSpc>
                        <a:spcAft>
                          <a:spcPts val="0"/>
                        </a:spcAft>
                      </a:pPr>
                      <a:r>
                        <a:rPr lang="ru-RU" sz="900" kern="1200" dirty="0">
                          <a:solidFill>
                            <a:schemeClr val="dk1"/>
                          </a:solidFill>
                          <a:effectLst/>
                          <a:latin typeface="+mn-lt"/>
                          <a:ea typeface="+mn-ea"/>
                          <a:cs typeface="+mn-cs"/>
                        </a:rPr>
                        <a:t>22,97</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24.</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a:solidFill>
                            <a:schemeClr val="dk1"/>
                          </a:solidFill>
                          <a:effectLst/>
                          <a:latin typeface="+mn-lt"/>
                          <a:ea typeface="+mn-ea"/>
                          <a:cs typeface="+mn-cs"/>
                        </a:rPr>
                        <a:t>Белгородская область</a:t>
                      </a:r>
                    </a:p>
                  </a:txBody>
                  <a:tcPr marL="27052" marR="27052" marT="0" marB="0" anchor="ctr"/>
                </a:tc>
                <a:tc>
                  <a:txBody>
                    <a:bodyPr/>
                    <a:lstStyle/>
                    <a:p>
                      <a:pPr algn="r">
                        <a:lnSpc>
                          <a:spcPct val="107000"/>
                        </a:lnSpc>
                        <a:spcAft>
                          <a:spcPts val="0"/>
                        </a:spcAft>
                      </a:pPr>
                      <a:r>
                        <a:rPr lang="ru-RU" sz="900" kern="1200" dirty="0">
                          <a:solidFill>
                            <a:schemeClr val="dk1"/>
                          </a:solidFill>
                          <a:effectLst/>
                          <a:latin typeface="+mn-lt"/>
                          <a:ea typeface="+mn-ea"/>
                          <a:cs typeface="+mn-cs"/>
                        </a:rPr>
                        <a:t>22,75</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25.</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a:solidFill>
                            <a:schemeClr val="dk1"/>
                          </a:solidFill>
                          <a:effectLst/>
                          <a:latin typeface="+mn-lt"/>
                          <a:ea typeface="+mn-ea"/>
                          <a:cs typeface="+mn-cs"/>
                        </a:rPr>
                        <a:t>Томская область</a:t>
                      </a:r>
                    </a:p>
                  </a:txBody>
                  <a:tcPr marL="27052" marR="27052" marT="0" marB="0" anchor="ctr"/>
                </a:tc>
                <a:tc>
                  <a:txBody>
                    <a:bodyPr/>
                    <a:lstStyle/>
                    <a:p>
                      <a:pPr algn="r">
                        <a:lnSpc>
                          <a:spcPct val="107000"/>
                        </a:lnSpc>
                        <a:spcAft>
                          <a:spcPts val="0"/>
                        </a:spcAft>
                      </a:pPr>
                      <a:r>
                        <a:rPr lang="ru-RU" sz="900" kern="1200" dirty="0">
                          <a:solidFill>
                            <a:schemeClr val="dk1"/>
                          </a:solidFill>
                          <a:effectLst/>
                          <a:latin typeface="+mn-lt"/>
                          <a:ea typeface="+mn-ea"/>
                          <a:cs typeface="+mn-cs"/>
                        </a:rPr>
                        <a:t>22,62</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26.</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a:solidFill>
                            <a:schemeClr val="dk1"/>
                          </a:solidFill>
                          <a:effectLst/>
                          <a:latin typeface="+mn-lt"/>
                          <a:ea typeface="+mn-ea"/>
                          <a:cs typeface="+mn-cs"/>
                        </a:rPr>
                        <a:t>Тамбовская область</a:t>
                      </a:r>
                    </a:p>
                  </a:txBody>
                  <a:tcPr marL="27052" marR="27052" marT="0" marB="0" anchor="ctr"/>
                </a:tc>
                <a:tc>
                  <a:txBody>
                    <a:bodyPr/>
                    <a:lstStyle/>
                    <a:p>
                      <a:pPr algn="r">
                        <a:lnSpc>
                          <a:spcPct val="107000"/>
                        </a:lnSpc>
                        <a:spcAft>
                          <a:spcPts val="0"/>
                        </a:spcAft>
                      </a:pPr>
                      <a:r>
                        <a:rPr lang="ru-RU" sz="900" kern="1200" dirty="0">
                          <a:solidFill>
                            <a:schemeClr val="dk1"/>
                          </a:solidFill>
                          <a:effectLst/>
                          <a:latin typeface="+mn-lt"/>
                          <a:ea typeface="+mn-ea"/>
                          <a:cs typeface="+mn-cs"/>
                        </a:rPr>
                        <a:t>22,38</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27.</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Рязанская область</a:t>
                      </a:r>
                    </a:p>
                  </a:txBody>
                  <a:tcPr marL="27052" marR="27052" marT="0" marB="0" anchor="ctr"/>
                </a:tc>
                <a:tc>
                  <a:txBody>
                    <a:bodyPr/>
                    <a:lstStyle/>
                    <a:p>
                      <a:pPr algn="r">
                        <a:lnSpc>
                          <a:spcPct val="107000"/>
                        </a:lnSpc>
                        <a:spcAft>
                          <a:spcPts val="0"/>
                        </a:spcAft>
                      </a:pPr>
                      <a:r>
                        <a:rPr lang="ru-RU" sz="900" kern="1200" dirty="0">
                          <a:solidFill>
                            <a:schemeClr val="dk1"/>
                          </a:solidFill>
                          <a:effectLst/>
                          <a:latin typeface="+mn-lt"/>
                          <a:ea typeface="+mn-ea"/>
                          <a:cs typeface="+mn-cs"/>
                        </a:rPr>
                        <a:t>22,30</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28.</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Пензенская область</a:t>
                      </a:r>
                    </a:p>
                  </a:txBody>
                  <a:tcPr marL="27052" marR="27052" marT="0" marB="0" anchor="ctr"/>
                </a:tc>
                <a:tc>
                  <a:txBody>
                    <a:bodyPr/>
                    <a:lstStyle/>
                    <a:p>
                      <a:pPr algn="r">
                        <a:lnSpc>
                          <a:spcPct val="107000"/>
                        </a:lnSpc>
                        <a:spcAft>
                          <a:spcPts val="0"/>
                        </a:spcAft>
                      </a:pPr>
                      <a:r>
                        <a:rPr lang="ru-RU" sz="900" kern="1200" dirty="0">
                          <a:solidFill>
                            <a:schemeClr val="dk1"/>
                          </a:solidFill>
                          <a:effectLst/>
                          <a:latin typeface="+mn-lt"/>
                          <a:ea typeface="+mn-ea"/>
                          <a:cs typeface="+mn-cs"/>
                        </a:rPr>
                        <a:t>22,10</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29.</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a:solidFill>
                            <a:schemeClr val="dk1"/>
                          </a:solidFill>
                          <a:effectLst/>
                          <a:latin typeface="+mn-lt"/>
                          <a:ea typeface="+mn-ea"/>
                          <a:cs typeface="+mn-cs"/>
                        </a:rPr>
                        <a:t>Калининградская область</a:t>
                      </a:r>
                    </a:p>
                  </a:txBody>
                  <a:tcPr marL="27052" marR="27052" marT="0" marB="0" anchor="ctr"/>
                </a:tc>
                <a:tc>
                  <a:txBody>
                    <a:bodyPr/>
                    <a:lstStyle/>
                    <a:p>
                      <a:pPr algn="r">
                        <a:lnSpc>
                          <a:spcPct val="107000"/>
                        </a:lnSpc>
                        <a:spcAft>
                          <a:spcPts val="0"/>
                        </a:spcAft>
                      </a:pPr>
                      <a:r>
                        <a:rPr lang="ru-RU" sz="900" kern="1200" dirty="0">
                          <a:solidFill>
                            <a:schemeClr val="dk1"/>
                          </a:solidFill>
                          <a:effectLst/>
                          <a:latin typeface="+mn-lt"/>
                          <a:ea typeface="+mn-ea"/>
                          <a:cs typeface="+mn-cs"/>
                        </a:rPr>
                        <a:t>21,74</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30.</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dirty="0">
                          <a:solidFill>
                            <a:schemeClr val="dk1"/>
                          </a:solidFill>
                          <a:effectLst/>
                          <a:latin typeface="+mn-lt"/>
                          <a:ea typeface="+mn-ea"/>
                          <a:cs typeface="+mn-cs"/>
                        </a:rPr>
                        <a:t>Мурманская область</a:t>
                      </a:r>
                    </a:p>
                  </a:txBody>
                  <a:tcPr marL="27052" marR="27052" marT="0" marB="0" anchor="ctr"/>
                </a:tc>
                <a:tc>
                  <a:txBody>
                    <a:bodyPr/>
                    <a:lstStyle/>
                    <a:p>
                      <a:pPr algn="r">
                        <a:lnSpc>
                          <a:spcPct val="107000"/>
                        </a:lnSpc>
                        <a:spcAft>
                          <a:spcPts val="0"/>
                        </a:spcAft>
                      </a:pPr>
                      <a:r>
                        <a:rPr lang="ru-RU" sz="900" kern="1200" dirty="0">
                          <a:solidFill>
                            <a:schemeClr val="dk1"/>
                          </a:solidFill>
                          <a:effectLst/>
                          <a:latin typeface="+mn-lt"/>
                          <a:ea typeface="+mn-ea"/>
                          <a:cs typeface="+mn-cs"/>
                        </a:rPr>
                        <a:t>21,50</a:t>
                      </a:r>
                    </a:p>
                  </a:txBody>
                  <a:tcPr marL="27052" marR="27052" marT="0" marB="0" anchor="ctr"/>
                </a:tc>
              </a:tr>
              <a:tr h="149646">
                <a:tc>
                  <a:txBody>
                    <a:bodyPr/>
                    <a:lstStyle/>
                    <a:p>
                      <a:pPr marL="0" indent="0" algn="l" defTabSz="411480" rtl="0" eaLnBrk="1" latinLnBrk="0" hangingPunct="1">
                        <a:lnSpc>
                          <a:spcPct val="107000"/>
                        </a:lnSpc>
                        <a:spcAft>
                          <a:spcPts val="0"/>
                        </a:spcAft>
                        <a:buFontTx/>
                        <a:buNone/>
                      </a:pPr>
                      <a:r>
                        <a:rPr lang="ru-RU" sz="800" b="1" kern="1200" dirty="0" smtClean="0">
                          <a:solidFill>
                            <a:schemeClr val="lt1"/>
                          </a:solidFill>
                          <a:effectLst/>
                          <a:latin typeface="Calibri"/>
                          <a:ea typeface="Calibri"/>
                          <a:cs typeface="Times New Roman"/>
                        </a:rPr>
                        <a:t>31.</a:t>
                      </a:r>
                      <a:endParaRPr lang="ru-RU" sz="800" b="1" kern="1200" dirty="0">
                        <a:solidFill>
                          <a:schemeClr val="lt1"/>
                        </a:solidFill>
                        <a:effectLst/>
                        <a:latin typeface="Calibri"/>
                        <a:ea typeface="Calibri"/>
                        <a:cs typeface="Times New Roman"/>
                      </a:endParaRPr>
                    </a:p>
                  </a:txBody>
                  <a:tcPr marL="27052" marR="27052" marT="0" marB="0" anchor="ctr"/>
                </a:tc>
                <a:tc>
                  <a:txBody>
                    <a:bodyPr/>
                    <a:lstStyle/>
                    <a:p>
                      <a:pPr>
                        <a:lnSpc>
                          <a:spcPct val="107000"/>
                        </a:lnSpc>
                        <a:spcAft>
                          <a:spcPts val="0"/>
                        </a:spcAft>
                      </a:pPr>
                      <a:r>
                        <a:rPr lang="ru-RU" sz="900" kern="1200">
                          <a:solidFill>
                            <a:schemeClr val="dk1"/>
                          </a:solidFill>
                          <a:effectLst/>
                          <a:latin typeface="+mn-lt"/>
                          <a:ea typeface="+mn-ea"/>
                          <a:cs typeface="+mn-cs"/>
                        </a:rPr>
                        <a:t>Оренбургская область</a:t>
                      </a:r>
                    </a:p>
                  </a:txBody>
                  <a:tcPr marL="27052" marR="27052" marT="0" marB="0" anchor="ctr"/>
                </a:tc>
                <a:tc>
                  <a:txBody>
                    <a:bodyPr/>
                    <a:lstStyle/>
                    <a:p>
                      <a:pPr algn="r">
                        <a:lnSpc>
                          <a:spcPct val="107000"/>
                        </a:lnSpc>
                        <a:spcAft>
                          <a:spcPts val="0"/>
                        </a:spcAft>
                      </a:pPr>
                      <a:r>
                        <a:rPr lang="ru-RU" sz="900" kern="1200" dirty="0">
                          <a:solidFill>
                            <a:schemeClr val="dk1"/>
                          </a:solidFill>
                          <a:effectLst/>
                          <a:latin typeface="+mn-lt"/>
                          <a:ea typeface="+mn-ea"/>
                          <a:cs typeface="+mn-cs"/>
                        </a:rPr>
                        <a:t>21,10</a:t>
                      </a:r>
                    </a:p>
                  </a:txBody>
                  <a:tcPr marL="27052" marR="27052" marT="0" marB="0" anchor="ctr"/>
                </a:tc>
              </a:tr>
            </a:tbl>
          </a:graphicData>
        </a:graphic>
      </p:graphicFrame>
      <p:sp>
        <p:nvSpPr>
          <p:cNvPr id="10" name="Номер слайда 3"/>
          <p:cNvSpPr txBox="1">
            <a:spLocks/>
          </p:cNvSpPr>
          <p:nvPr/>
        </p:nvSpPr>
        <p:spPr>
          <a:xfrm>
            <a:off x="7942521" y="325347"/>
            <a:ext cx="557782"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21</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3772001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743095" y="294147"/>
            <a:ext cx="5487045" cy="318743"/>
          </a:xfrm>
        </p:spPr>
        <p:txBody>
          <a:bodyPr>
            <a:noAutofit/>
          </a:bodyPr>
          <a:lstStyle/>
          <a:p>
            <a:pPr algn="ctr"/>
            <a:r>
              <a:rPr lang="ru-RU" sz="1800" b="1" dirty="0">
                <a:solidFill>
                  <a:schemeClr val="accent1"/>
                </a:solidFill>
                <a:latin typeface="Geometria" pitchFamily="34" charset="-52"/>
                <a:ea typeface="+mj-ea"/>
              </a:rPr>
              <a:t>Основные </a:t>
            </a:r>
            <a:r>
              <a:rPr lang="ru-RU" sz="1800" b="1" dirty="0" smtClean="0">
                <a:solidFill>
                  <a:schemeClr val="accent1"/>
                </a:solidFill>
                <a:latin typeface="Geometria" pitchFamily="34" charset="-52"/>
                <a:ea typeface="+mj-ea"/>
              </a:rPr>
              <a:t>выводы </a:t>
            </a:r>
            <a:r>
              <a:rPr lang="ru-RU" sz="1800" b="1" dirty="0"/>
              <a:t>рейтинга</a:t>
            </a:r>
            <a:endParaRPr lang="ru-RU" sz="1800" b="1" dirty="0">
              <a:solidFill>
                <a:schemeClr val="accent1"/>
              </a:solidFill>
              <a:latin typeface="Geometria" pitchFamily="34" charset="-52"/>
              <a:ea typeface="+mj-ea"/>
            </a:endParaRPr>
          </a:p>
        </p:txBody>
      </p:sp>
      <p:sp>
        <p:nvSpPr>
          <p:cNvPr id="4" name="Номер слайда 3"/>
          <p:cNvSpPr>
            <a:spLocks noGrp="1"/>
          </p:cNvSpPr>
          <p:nvPr>
            <p:ph type="sldNum" sz="quarter" idx="12"/>
          </p:nvPr>
        </p:nvSpPr>
        <p:spPr>
          <a:xfrm>
            <a:off x="7976484" y="353922"/>
            <a:ext cx="406342" cy="258968"/>
          </a:xfrm>
        </p:spPr>
        <p:txBody>
          <a:bodyPr/>
          <a:lstStyle/>
          <a:p>
            <a:fld id="{AA83A2C4-EAEE-0541-80F0-7D439BD8E73A}" type="slidenum">
              <a:rPr lang="ru-RU" smtClean="0"/>
              <a:pPr/>
              <a:t>22</a:t>
            </a:fld>
            <a:endParaRPr lang="ru-RU" dirty="0"/>
          </a:p>
        </p:txBody>
      </p:sp>
      <p:sp>
        <p:nvSpPr>
          <p:cNvPr id="5" name="Текст 4"/>
          <p:cNvSpPr>
            <a:spLocks noGrp="1"/>
          </p:cNvSpPr>
          <p:nvPr>
            <p:ph type="body" sz="quarter" idx="13"/>
          </p:nvPr>
        </p:nvSpPr>
        <p:spPr>
          <a:xfrm>
            <a:off x="234900" y="579934"/>
            <a:ext cx="8255000" cy="3902073"/>
          </a:xfrm>
        </p:spPr>
        <p:txBody>
          <a:bodyPr/>
          <a:lstStyle/>
          <a:p>
            <a:r>
              <a:rPr lang="ru-RU" dirty="0">
                <a:solidFill>
                  <a:schemeClr val="accent1">
                    <a:lumMod val="75000"/>
                  </a:schemeClr>
                </a:solidFill>
              </a:rPr>
              <a:t> </a:t>
            </a:r>
          </a:p>
          <a:p>
            <a:pPr marL="171450" indent="-171450">
              <a:buFont typeface="Wingdings" pitchFamily="2" charset="2"/>
              <a:buChar char="Ø"/>
            </a:pPr>
            <a:r>
              <a:rPr lang="ru-RU" dirty="0">
                <a:solidFill>
                  <a:schemeClr val="accent1">
                    <a:lumMod val="75000"/>
                  </a:schemeClr>
                </a:solidFill>
              </a:rPr>
              <a:t>Региональные налоговые льготы для СО НКО предоставляются только в 12 регионах, а налоговые льготы для жертвователей в пользу СО НКО – только в 6 регионах, таким образом налоговые льготы в данном направлении не используют более 70 регионов Российской </a:t>
            </a:r>
            <a:r>
              <a:rPr lang="ru-RU" dirty="0" smtClean="0">
                <a:solidFill>
                  <a:schemeClr val="accent1">
                    <a:lumMod val="75000"/>
                  </a:schemeClr>
                </a:solidFill>
              </a:rPr>
              <a:t>Федерации.</a:t>
            </a:r>
            <a:endParaRPr lang="ru-RU" dirty="0">
              <a:solidFill>
                <a:schemeClr val="accent1">
                  <a:lumMod val="75000"/>
                </a:schemeClr>
              </a:solidFill>
            </a:endParaRPr>
          </a:p>
          <a:p>
            <a:pPr marL="171450" indent="-171450">
              <a:buFont typeface="Wingdings" pitchFamily="2" charset="2"/>
              <a:buChar char="Ø"/>
            </a:pPr>
            <a:r>
              <a:rPr lang="ru-RU" dirty="0" smtClean="0">
                <a:solidFill>
                  <a:schemeClr val="accent1">
                    <a:lumMod val="75000"/>
                  </a:schemeClr>
                </a:solidFill>
              </a:rPr>
              <a:t>В </a:t>
            </a:r>
            <a:r>
              <a:rPr lang="ru-RU" dirty="0">
                <a:solidFill>
                  <a:schemeClr val="accent1">
                    <a:lumMod val="75000"/>
                  </a:schemeClr>
                </a:solidFill>
              </a:rPr>
              <a:t>28 регионах из региональных бюджетов не выделяются средств для финансирования инфраструктуры поддержки СО НКО и социального </a:t>
            </a:r>
            <a:r>
              <a:rPr lang="ru-RU" dirty="0" smtClean="0">
                <a:solidFill>
                  <a:schemeClr val="accent1">
                    <a:lumMod val="75000"/>
                  </a:schemeClr>
                </a:solidFill>
              </a:rPr>
              <a:t>предпринимательства.</a:t>
            </a:r>
          </a:p>
          <a:p>
            <a:pPr marL="171450" indent="-171450">
              <a:buFont typeface="Wingdings" pitchFamily="2" charset="2"/>
              <a:buChar char="Ø"/>
            </a:pPr>
            <a:r>
              <a:rPr lang="ru-RU" dirty="0" smtClean="0">
                <a:solidFill>
                  <a:schemeClr val="accent1">
                    <a:lumMod val="75000"/>
                  </a:schemeClr>
                </a:solidFill>
              </a:rPr>
              <a:t>В </a:t>
            </a:r>
            <a:r>
              <a:rPr lang="ru-RU" dirty="0">
                <a:solidFill>
                  <a:schemeClr val="accent1">
                    <a:lumMod val="75000"/>
                  </a:schemeClr>
                </a:solidFill>
              </a:rPr>
              <a:t>40 регионах ни одно муниципальное образование не оказывает мер поддержки социальному предпринимательству. </a:t>
            </a:r>
            <a:endParaRPr lang="ru-RU" dirty="0" smtClean="0">
              <a:solidFill>
                <a:schemeClr val="accent1">
                  <a:lumMod val="75000"/>
                </a:schemeClr>
              </a:solidFill>
            </a:endParaRPr>
          </a:p>
          <a:p>
            <a:pPr marL="171450" indent="-171450">
              <a:buFont typeface="Wingdings" pitchFamily="2" charset="2"/>
              <a:buChar char="Ø"/>
            </a:pPr>
            <a:r>
              <a:rPr lang="ru-RU" dirty="0" smtClean="0">
                <a:solidFill>
                  <a:schemeClr val="accent1">
                    <a:lumMod val="75000"/>
                  </a:schemeClr>
                </a:solidFill>
              </a:rPr>
              <a:t>В </a:t>
            </a:r>
            <a:r>
              <a:rPr lang="ru-RU" dirty="0">
                <a:solidFill>
                  <a:schemeClr val="accent1">
                    <a:lumMod val="75000"/>
                  </a:schemeClr>
                </a:solidFill>
              </a:rPr>
              <a:t>подавляющем большинстве регионов (67 регионов) на уровне муниципалитетов реализуются программы по поддержке СО НКО, вместе с тем, регионов, в которых таких муниципалитетов больше половины, всего </a:t>
            </a:r>
            <a:r>
              <a:rPr lang="ru-RU" dirty="0" smtClean="0">
                <a:solidFill>
                  <a:schemeClr val="accent1">
                    <a:lumMod val="75000"/>
                  </a:schemeClr>
                </a:solidFill>
              </a:rPr>
              <a:t>14</a:t>
            </a:r>
          </a:p>
          <a:p>
            <a:pPr marL="171450" indent="-171450">
              <a:buFont typeface="Wingdings" pitchFamily="2" charset="2"/>
              <a:buChar char="Ø"/>
            </a:pPr>
            <a:r>
              <a:rPr lang="ru-RU" dirty="0" smtClean="0">
                <a:solidFill>
                  <a:schemeClr val="accent1">
                    <a:lumMod val="75000"/>
                  </a:schemeClr>
                </a:solidFill>
              </a:rPr>
              <a:t>Развивается </a:t>
            </a:r>
            <a:r>
              <a:rPr lang="ru-RU" dirty="0">
                <a:solidFill>
                  <a:schemeClr val="accent1">
                    <a:lumMod val="75000"/>
                  </a:schemeClr>
                </a:solidFill>
              </a:rPr>
              <a:t>активность частных дошкольных образовательных организаций – только в 7 регионах их совсем нет. Однако доля детей, посещающих частные детские сады, невелика только в 2 регионах данный показатель превышает 5 %. </a:t>
            </a:r>
            <a:endParaRPr lang="ru-RU" dirty="0" smtClean="0">
              <a:solidFill>
                <a:schemeClr val="accent1">
                  <a:lumMod val="75000"/>
                </a:schemeClr>
              </a:solidFill>
            </a:endParaRPr>
          </a:p>
          <a:p>
            <a:pPr marL="171450" indent="-171450">
              <a:buFont typeface="Wingdings" pitchFamily="2" charset="2"/>
              <a:buChar char="Ø"/>
            </a:pPr>
            <a:r>
              <a:rPr lang="ru-RU" dirty="0" smtClean="0">
                <a:solidFill>
                  <a:schemeClr val="accent1">
                    <a:lumMod val="75000"/>
                  </a:schemeClr>
                </a:solidFill>
              </a:rPr>
              <a:t>В </a:t>
            </a:r>
            <a:r>
              <a:rPr lang="ru-RU" dirty="0">
                <a:solidFill>
                  <a:schemeClr val="accent1">
                    <a:lumMod val="75000"/>
                  </a:schemeClr>
                </a:solidFill>
              </a:rPr>
              <a:t>84 регионах негосударственные медицинские организации участвуют в работе системы ОМС: в среднем по России их доля в числе медицинских организаций, включенных в региональный реестр ОМС, составляет 29 </a:t>
            </a:r>
            <a:r>
              <a:rPr lang="ru-RU" dirty="0" smtClean="0">
                <a:solidFill>
                  <a:schemeClr val="accent1">
                    <a:lumMod val="75000"/>
                  </a:schemeClr>
                </a:solidFill>
              </a:rPr>
              <a:t>%.</a:t>
            </a:r>
            <a:br>
              <a:rPr lang="ru-RU" dirty="0" smtClean="0">
                <a:solidFill>
                  <a:schemeClr val="accent1">
                    <a:lumMod val="75000"/>
                  </a:schemeClr>
                </a:solidFill>
              </a:rPr>
            </a:br>
            <a:r>
              <a:rPr lang="ru-RU" dirty="0" smtClean="0">
                <a:solidFill>
                  <a:schemeClr val="accent1">
                    <a:lumMod val="75000"/>
                  </a:schemeClr>
                </a:solidFill>
              </a:rPr>
              <a:t>В </a:t>
            </a:r>
            <a:r>
              <a:rPr lang="ru-RU" dirty="0">
                <a:solidFill>
                  <a:schemeClr val="accent1">
                    <a:lumMod val="75000"/>
                  </a:schemeClr>
                </a:solidFill>
              </a:rPr>
              <a:t>6 регионах данный показатель превышает 40</a:t>
            </a:r>
            <a:r>
              <a:rPr lang="ru-RU" dirty="0" smtClean="0">
                <a:solidFill>
                  <a:schemeClr val="accent1">
                    <a:lumMod val="75000"/>
                  </a:schemeClr>
                </a:solidFill>
              </a:rPr>
              <a:t>%.</a:t>
            </a:r>
          </a:p>
          <a:p>
            <a:pPr marL="171450" indent="-171450">
              <a:buFont typeface="Wingdings" pitchFamily="2" charset="2"/>
              <a:buChar char="Ø"/>
            </a:pPr>
            <a:r>
              <a:rPr lang="ru-RU" dirty="0" smtClean="0">
                <a:solidFill>
                  <a:schemeClr val="accent1">
                    <a:lumMod val="75000"/>
                  </a:schemeClr>
                </a:solidFill>
              </a:rPr>
              <a:t>В </a:t>
            </a:r>
            <a:r>
              <a:rPr lang="ru-RU" dirty="0">
                <a:solidFill>
                  <a:schemeClr val="accent1">
                    <a:lumMod val="75000"/>
                  </a:schemeClr>
                </a:solidFill>
              </a:rPr>
              <a:t>82 регионах негосударственные организации включены в региональные реестры поставщиков социальных услуг – в 2 регионах-лидерах их доля превышает 70 %. Вместе с тем только в 3 регионах данный показатель превышает 50 %, в среднем по России - 17 </a:t>
            </a:r>
            <a:r>
              <a:rPr lang="ru-RU" dirty="0" smtClean="0">
                <a:solidFill>
                  <a:schemeClr val="accent1">
                    <a:lumMod val="75000"/>
                  </a:schemeClr>
                </a:solidFill>
              </a:rPr>
              <a:t>%.</a:t>
            </a:r>
          </a:p>
          <a:p>
            <a:pPr marL="171450" indent="-171450">
              <a:buFont typeface="Wingdings" pitchFamily="2" charset="2"/>
              <a:buChar char="Ø"/>
            </a:pPr>
            <a:r>
              <a:rPr lang="ru-RU" dirty="0" smtClean="0">
                <a:solidFill>
                  <a:schemeClr val="accent1">
                    <a:lumMod val="75000"/>
                  </a:schemeClr>
                </a:solidFill>
              </a:rPr>
              <a:t>И </a:t>
            </a:r>
            <a:r>
              <a:rPr lang="ru-RU" dirty="0">
                <a:solidFill>
                  <a:schemeClr val="accent1">
                    <a:lumMod val="75000"/>
                  </a:schemeClr>
                </a:solidFill>
              </a:rPr>
              <a:t>в целом средняя доля работников, занятых в негосударственных организациях в социальной сфере, относительно заметна – в 13 регионах она составляет около 10%, хотя в 37 регионах не превышает 5 </a:t>
            </a:r>
            <a:r>
              <a:rPr lang="ru-RU" dirty="0" smtClean="0">
                <a:solidFill>
                  <a:schemeClr val="accent1">
                    <a:lumMod val="75000"/>
                  </a:schemeClr>
                </a:solidFill>
              </a:rPr>
              <a:t>%.</a:t>
            </a:r>
          </a:p>
          <a:p>
            <a:pPr marL="171450" indent="-171450">
              <a:buFont typeface="Wingdings" pitchFamily="2" charset="2"/>
              <a:buChar char="Ø"/>
            </a:pPr>
            <a:r>
              <a:rPr lang="ru-RU" dirty="0" smtClean="0">
                <a:solidFill>
                  <a:schemeClr val="accent1">
                    <a:lumMod val="75000"/>
                  </a:schemeClr>
                </a:solidFill>
              </a:rPr>
              <a:t>Сегодня </a:t>
            </a:r>
            <a:r>
              <a:rPr lang="ru-RU" dirty="0">
                <a:solidFill>
                  <a:schemeClr val="accent1">
                    <a:lumMod val="75000"/>
                  </a:schemeClr>
                </a:solidFill>
              </a:rPr>
              <a:t>в каждом регионе есть зарегистрированные СО НКО, среднее по России количество СО НКО на 10 тыс. человек - 11 организаций, в регионах-лидерах данной значение доходит до 35 организаций.</a:t>
            </a:r>
          </a:p>
          <a:p>
            <a:endParaRPr lang="ru-RU" dirty="0"/>
          </a:p>
        </p:txBody>
      </p:sp>
    </p:spTree>
    <p:extLst>
      <p:ext uri="{BB962C8B-B14F-4D97-AF65-F5344CB8AC3E}">
        <p14:creationId xmlns:p14="http://schemas.microsoft.com/office/powerpoint/2010/main" xmlns="" val="1780529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743095" y="336680"/>
            <a:ext cx="6034423" cy="318743"/>
          </a:xfrm>
        </p:spPr>
        <p:txBody>
          <a:bodyPr>
            <a:noAutofit/>
          </a:bodyPr>
          <a:lstStyle/>
          <a:p>
            <a:pPr algn="ctr"/>
            <a:r>
              <a:rPr lang="ru-RU" sz="1800" b="1" dirty="0">
                <a:solidFill>
                  <a:schemeClr val="accent1"/>
                </a:solidFill>
                <a:latin typeface="Geometria" pitchFamily="34" charset="-52"/>
                <a:ea typeface="+mj-ea"/>
              </a:rPr>
              <a:t>Статус ключевых мероприятий плана</a:t>
            </a:r>
          </a:p>
        </p:txBody>
      </p:sp>
      <p:sp>
        <p:nvSpPr>
          <p:cNvPr id="4" name="Номер слайда 3"/>
          <p:cNvSpPr>
            <a:spLocks noGrp="1"/>
          </p:cNvSpPr>
          <p:nvPr>
            <p:ph type="sldNum" sz="quarter" idx="12"/>
          </p:nvPr>
        </p:nvSpPr>
        <p:spPr>
          <a:xfrm>
            <a:off x="7976484" y="353922"/>
            <a:ext cx="406342" cy="258968"/>
          </a:xfrm>
        </p:spPr>
        <p:txBody>
          <a:bodyPr/>
          <a:lstStyle/>
          <a:p>
            <a:fld id="{AA83A2C4-EAEE-0541-80F0-7D439BD8E73A}" type="slidenum">
              <a:rPr lang="ru-RU" smtClean="0"/>
              <a:pPr/>
              <a:t>23</a:t>
            </a:fld>
            <a:endParaRPr lang="ru-RU" dirty="0"/>
          </a:p>
        </p:txBody>
      </p:sp>
      <p:sp>
        <p:nvSpPr>
          <p:cNvPr id="5" name="Текст 4"/>
          <p:cNvSpPr>
            <a:spLocks noGrp="1"/>
          </p:cNvSpPr>
          <p:nvPr>
            <p:ph type="body" sz="quarter" idx="13"/>
          </p:nvPr>
        </p:nvSpPr>
        <p:spPr>
          <a:xfrm>
            <a:off x="245533" y="813860"/>
            <a:ext cx="8255000" cy="3902073"/>
          </a:xfrm>
        </p:spPr>
        <p:txBody>
          <a:bodyPr/>
          <a:lstStyle/>
          <a:p>
            <a:r>
              <a:rPr lang="ru-RU" sz="1400" b="1" dirty="0">
                <a:solidFill>
                  <a:schemeClr val="accent1">
                    <a:lumMod val="75000"/>
                  </a:schemeClr>
                </a:solidFill>
              </a:rPr>
              <a:t>Выполнено полностью  - 35 </a:t>
            </a:r>
            <a:r>
              <a:rPr lang="ru-RU" sz="1400" b="1" dirty="0" smtClean="0">
                <a:solidFill>
                  <a:schemeClr val="accent1">
                    <a:lumMod val="75000"/>
                  </a:schemeClr>
                </a:solidFill>
              </a:rPr>
              <a:t>пунктов</a:t>
            </a:r>
            <a:endParaRPr lang="ru-RU" sz="1400" b="1" dirty="0">
              <a:solidFill>
                <a:schemeClr val="accent1">
                  <a:lumMod val="75000"/>
                </a:schemeClr>
              </a:solidFill>
            </a:endParaRPr>
          </a:p>
          <a:p>
            <a:pPr marL="171450" indent="-171450">
              <a:buFont typeface="Arial" panose="020B0604020202020204" pitchFamily="34" charset="0"/>
              <a:buChar char="•"/>
            </a:pPr>
            <a:r>
              <a:rPr lang="ru-RU" dirty="0" smtClean="0">
                <a:solidFill>
                  <a:schemeClr val="accent1">
                    <a:lumMod val="75000"/>
                  </a:schemeClr>
                </a:solidFill>
              </a:rPr>
              <a:t>разработано </a:t>
            </a:r>
            <a:r>
              <a:rPr lang="ru-RU" dirty="0">
                <a:solidFill>
                  <a:schemeClr val="accent1">
                    <a:lumMod val="75000"/>
                  </a:schemeClr>
                </a:solidFill>
              </a:rPr>
              <a:t>12 методических материалов, в том </a:t>
            </a:r>
            <a:r>
              <a:rPr lang="ru-RU" dirty="0" smtClean="0">
                <a:solidFill>
                  <a:schemeClr val="accent1">
                    <a:lumMod val="75000"/>
                  </a:schemeClr>
                </a:solidFill>
              </a:rPr>
              <a:t>числе:</a:t>
            </a:r>
          </a:p>
          <a:p>
            <a:pPr marL="171450" indent="-171450">
              <a:buFont typeface="Wingdings" panose="05000000000000000000" pitchFamily="2" charset="2"/>
              <a:buChar char="ü"/>
            </a:pPr>
            <a:r>
              <a:rPr lang="ru-RU" dirty="0" smtClean="0">
                <a:solidFill>
                  <a:schemeClr val="accent1">
                    <a:lumMod val="75000"/>
                  </a:schemeClr>
                </a:solidFill>
              </a:rPr>
              <a:t>по </a:t>
            </a:r>
            <a:r>
              <a:rPr lang="ru-RU" dirty="0">
                <a:solidFill>
                  <a:schemeClr val="accent1">
                    <a:lumMod val="75000"/>
                  </a:schemeClr>
                </a:solidFill>
              </a:rPr>
              <a:t>снятию административных барьеров для участия СОНКО в предоставлении социальных услуг; </a:t>
            </a:r>
            <a:endParaRPr lang="ru-RU" dirty="0" smtClean="0">
              <a:solidFill>
                <a:schemeClr val="accent1">
                  <a:lumMod val="75000"/>
                </a:schemeClr>
              </a:solidFill>
            </a:endParaRPr>
          </a:p>
          <a:p>
            <a:pPr marL="171450" indent="-171450">
              <a:buFont typeface="Wingdings" panose="05000000000000000000" pitchFamily="2" charset="2"/>
              <a:buChar char="ü"/>
            </a:pPr>
            <a:r>
              <a:rPr lang="ru-RU" dirty="0" smtClean="0">
                <a:solidFill>
                  <a:schemeClr val="accent1">
                    <a:lumMod val="75000"/>
                  </a:schemeClr>
                </a:solidFill>
              </a:rPr>
              <a:t>по </a:t>
            </a:r>
            <a:r>
              <a:rPr lang="ru-RU" dirty="0">
                <a:solidFill>
                  <a:schemeClr val="accent1">
                    <a:lumMod val="75000"/>
                  </a:schemeClr>
                </a:solidFill>
              </a:rPr>
              <a:t>обеспечению деятельности субъектов РФ по вопросам финансирования дополнительного образований детей</a:t>
            </a:r>
            <a:r>
              <a:rPr lang="ru-RU" dirty="0" smtClean="0">
                <a:solidFill>
                  <a:schemeClr val="accent1">
                    <a:lumMod val="75000"/>
                  </a:schemeClr>
                </a:solidFill>
              </a:rPr>
              <a:t>;</a:t>
            </a:r>
          </a:p>
          <a:p>
            <a:pPr marL="171450" indent="-171450">
              <a:buFont typeface="Wingdings" panose="05000000000000000000" pitchFamily="2" charset="2"/>
              <a:buChar char="ü"/>
            </a:pPr>
            <a:r>
              <a:rPr lang="ru-RU" dirty="0" smtClean="0">
                <a:solidFill>
                  <a:schemeClr val="accent1">
                    <a:lumMod val="75000"/>
                  </a:schemeClr>
                </a:solidFill>
              </a:rPr>
              <a:t> </a:t>
            </a:r>
            <a:r>
              <a:rPr lang="ru-RU" dirty="0">
                <a:solidFill>
                  <a:schemeClr val="accent1">
                    <a:lumMod val="75000"/>
                  </a:schemeClr>
                </a:solidFill>
              </a:rPr>
              <a:t>по обеспечению участия СОНКО в предоставлении услуг в рамках реализации государственных программ в сфере профилактики ВИЧ</a:t>
            </a:r>
            <a:r>
              <a:rPr lang="ru-RU" dirty="0" smtClean="0">
                <a:solidFill>
                  <a:schemeClr val="accent1">
                    <a:lumMod val="75000"/>
                  </a:schemeClr>
                </a:solidFill>
              </a:rPr>
              <a:t>;</a:t>
            </a:r>
          </a:p>
          <a:p>
            <a:pPr marL="171450" indent="-171450">
              <a:buFont typeface="Wingdings" panose="05000000000000000000" pitchFamily="2" charset="2"/>
              <a:buChar char="ü"/>
            </a:pPr>
            <a:r>
              <a:rPr lang="ru-RU" dirty="0" smtClean="0">
                <a:solidFill>
                  <a:schemeClr val="accent1">
                    <a:lumMod val="75000"/>
                  </a:schemeClr>
                </a:solidFill>
              </a:rPr>
              <a:t>по поддержке деятельности негосударственных организаций в сфере профилактики безнадзорности и правонарушений несовершеннолетних; </a:t>
            </a:r>
            <a:endParaRPr lang="ru-RU" dirty="0">
              <a:solidFill>
                <a:schemeClr val="accent1">
                  <a:lumMod val="75000"/>
                </a:schemeClr>
              </a:solidFill>
            </a:endParaRPr>
          </a:p>
          <a:p>
            <a:pPr marL="171450" indent="-171450">
              <a:buFont typeface="Arial" panose="020B0604020202020204" pitchFamily="34" charset="0"/>
              <a:buChar char="•"/>
            </a:pPr>
            <a:r>
              <a:rPr lang="ru-RU" dirty="0">
                <a:solidFill>
                  <a:schemeClr val="accent1">
                    <a:lumMod val="75000"/>
                  </a:schemeClr>
                </a:solidFill>
              </a:rPr>
              <a:t>разработан план и проведена информационная </a:t>
            </a:r>
            <a:r>
              <a:rPr lang="ru-RU" dirty="0" smtClean="0">
                <a:solidFill>
                  <a:schemeClr val="accent1">
                    <a:lumMod val="75000"/>
                  </a:schemeClr>
                </a:solidFill>
              </a:rPr>
              <a:t>кампания </a:t>
            </a:r>
            <a:r>
              <a:rPr lang="ru-RU" dirty="0">
                <a:solidFill>
                  <a:schemeClr val="accent1">
                    <a:lumMod val="75000"/>
                  </a:schemeClr>
                </a:solidFill>
              </a:rPr>
              <a:t>по поддержке деятельности СОНКО в оказании социальных услуг, благотворительности и добровольчества;</a:t>
            </a:r>
          </a:p>
          <a:p>
            <a:pPr marL="171450" indent="-171450">
              <a:buFont typeface="Arial" panose="020B0604020202020204" pitchFamily="34" charset="0"/>
              <a:buChar char="•"/>
            </a:pPr>
            <a:r>
              <a:rPr lang="ru-RU" dirty="0">
                <a:solidFill>
                  <a:schemeClr val="accent1">
                    <a:lumMod val="75000"/>
                  </a:schemeClr>
                </a:solidFill>
              </a:rPr>
              <a:t>разработана и внесена в Правительство РФ концепция развития добровольчества</a:t>
            </a:r>
            <a:r>
              <a:rPr lang="ru-RU" dirty="0" smtClean="0">
                <a:solidFill>
                  <a:schemeClr val="accent1">
                    <a:lumMod val="75000"/>
                  </a:schemeClr>
                </a:solidFill>
              </a:rPr>
              <a:t>.</a:t>
            </a:r>
          </a:p>
          <a:p>
            <a:r>
              <a:rPr lang="ru-RU" sz="1400" b="1" dirty="0" smtClean="0">
                <a:solidFill>
                  <a:schemeClr val="accent1">
                    <a:lumMod val="75000"/>
                  </a:schemeClr>
                </a:solidFill>
              </a:rPr>
              <a:t>Продолжается реализация 8 пунктов:</a:t>
            </a:r>
            <a:endParaRPr lang="ru-RU" sz="1400" b="1" dirty="0">
              <a:solidFill>
                <a:schemeClr val="accent1">
                  <a:lumMod val="75000"/>
                </a:schemeClr>
              </a:solidFill>
            </a:endParaRPr>
          </a:p>
          <a:p>
            <a:pPr marL="171450" indent="-171450">
              <a:buFont typeface="Arial" panose="020B0604020202020204" pitchFamily="34" charset="0"/>
              <a:buChar char="•"/>
            </a:pPr>
            <a:r>
              <a:rPr lang="ru-RU" dirty="0">
                <a:solidFill>
                  <a:schemeClr val="accent1">
                    <a:lumMod val="75000"/>
                  </a:schemeClr>
                </a:solidFill>
              </a:rPr>
              <a:t>пункты Комплекса мер, связанные с </a:t>
            </a:r>
            <a:r>
              <a:rPr lang="ru-RU" dirty="0" smtClean="0">
                <a:solidFill>
                  <a:schemeClr val="accent1">
                    <a:lumMod val="75000"/>
                  </a:schemeClr>
                </a:solidFill>
              </a:rPr>
              <a:t>разработкой </a:t>
            </a:r>
            <a:r>
              <a:rPr lang="ru-RU" dirty="0">
                <a:solidFill>
                  <a:schemeClr val="accent1">
                    <a:lumMod val="75000"/>
                  </a:schemeClr>
                </a:solidFill>
              </a:rPr>
              <a:t>федерального  закона «О государственном (муниципальном) социальном заказе на оказание на оказание государственных (муниципальных) услуг в социальной сфере;</a:t>
            </a:r>
          </a:p>
          <a:p>
            <a:pPr marL="171450" indent="-171450">
              <a:buFont typeface="Arial" panose="020B0604020202020204" pitchFamily="34" charset="0"/>
              <a:buChar char="•"/>
            </a:pPr>
            <a:r>
              <a:rPr lang="ru-RU" dirty="0">
                <a:solidFill>
                  <a:schemeClr val="accent1">
                    <a:lumMod val="75000"/>
                  </a:schemeClr>
                </a:solidFill>
              </a:rPr>
              <a:t>внесение изменений в </a:t>
            </a:r>
            <a:r>
              <a:rPr lang="ru-RU" dirty="0" smtClean="0">
                <a:solidFill>
                  <a:schemeClr val="accent1">
                    <a:lumMod val="75000"/>
                  </a:schemeClr>
                </a:solidFill>
              </a:rPr>
              <a:t>223-ФЗ, связанные с формированием </a:t>
            </a:r>
            <a:r>
              <a:rPr lang="ru-RU" dirty="0">
                <a:solidFill>
                  <a:schemeClr val="accent1">
                    <a:lumMod val="75000"/>
                  </a:schemeClr>
                </a:solidFill>
              </a:rPr>
              <a:t>преимущества при проведении закупок у </a:t>
            </a:r>
            <a:r>
              <a:rPr lang="ru-RU" dirty="0" smtClean="0">
                <a:solidFill>
                  <a:schemeClr val="accent1">
                    <a:lumMod val="75000"/>
                  </a:schemeClr>
                </a:solidFill>
              </a:rPr>
              <a:t>СОНКО;</a:t>
            </a:r>
            <a:endParaRPr lang="ru-RU" dirty="0">
              <a:solidFill>
                <a:schemeClr val="accent1">
                  <a:lumMod val="75000"/>
                </a:schemeClr>
              </a:solidFill>
            </a:endParaRPr>
          </a:p>
          <a:p>
            <a:pPr marL="171450" indent="-171450">
              <a:buFont typeface="Arial" panose="020B0604020202020204" pitchFamily="34" charset="0"/>
              <a:buChar char="•"/>
            </a:pPr>
            <a:r>
              <a:rPr lang="ru-RU" dirty="0">
                <a:solidFill>
                  <a:schemeClr val="accent1">
                    <a:lumMod val="75000"/>
                  </a:schemeClr>
                </a:solidFill>
              </a:rPr>
              <a:t>установление особого порядка получения сумм возврата налога НКО при получении социального налогового вычета физлицом, перечислившим пожертвование;</a:t>
            </a:r>
          </a:p>
          <a:p>
            <a:pPr marL="171450" indent="-171450">
              <a:buFont typeface="Arial" panose="020B0604020202020204" pitchFamily="34" charset="0"/>
              <a:buChar char="•"/>
            </a:pPr>
            <a:r>
              <a:rPr lang="ru-RU" dirty="0">
                <a:solidFill>
                  <a:schemeClr val="accent1">
                    <a:lumMod val="75000"/>
                  </a:schemeClr>
                </a:solidFill>
              </a:rPr>
              <a:t>формирование механизмов поддержки заемного финансирования СОНКО с учетом опыта льготного финансирования организаций малого и среднего предпринимательства;</a:t>
            </a:r>
          </a:p>
          <a:p>
            <a:pPr marL="171450" indent="-171450">
              <a:buFont typeface="Arial" panose="020B0604020202020204" pitchFamily="34" charset="0"/>
              <a:buChar char="•"/>
            </a:pPr>
            <a:r>
              <a:rPr lang="ru-RU" dirty="0">
                <a:solidFill>
                  <a:schemeClr val="accent1">
                    <a:lumMod val="75000"/>
                  </a:schemeClr>
                </a:solidFill>
              </a:rPr>
              <a:t>внесение изменения в Жилищный кодекс, разрешающих ведение деятельности СОНКО в индивидуальных жилых </a:t>
            </a:r>
            <a:r>
              <a:rPr lang="ru-RU" dirty="0" smtClean="0">
                <a:solidFill>
                  <a:schemeClr val="accent1">
                    <a:lumMod val="75000"/>
                  </a:schemeClr>
                </a:solidFill>
              </a:rPr>
              <a:t>домах.</a:t>
            </a:r>
            <a:endParaRPr lang="ru-RU" dirty="0">
              <a:solidFill>
                <a:schemeClr val="accent1">
                  <a:lumMod val="75000"/>
                </a:schemeClr>
              </a:solidFill>
            </a:endParaRPr>
          </a:p>
          <a:p>
            <a:endParaRPr lang="ru-RU" dirty="0"/>
          </a:p>
        </p:txBody>
      </p:sp>
    </p:spTree>
    <p:extLst>
      <p:ext uri="{BB962C8B-B14F-4D97-AF65-F5344CB8AC3E}">
        <p14:creationId xmlns:p14="http://schemas.microsoft.com/office/powerpoint/2010/main" xmlns="" val="2663703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normAutofit lnSpcReduction="10000"/>
          </a:bodyPr>
          <a:lstStyle/>
          <a:p>
            <a:r>
              <a:rPr lang="ru-RU" dirty="0" smtClean="0"/>
              <a:t>Рекомендации Органам </a:t>
            </a:r>
            <a:r>
              <a:rPr lang="ru-RU" dirty="0" smtClean="0"/>
              <a:t>исполнительной власти субъектов Российской </a:t>
            </a:r>
            <a:r>
              <a:rPr lang="ru-RU" dirty="0" smtClean="0"/>
              <a:t>Федерации</a:t>
            </a:r>
            <a:endParaRPr lang="ru-RU" dirty="0"/>
          </a:p>
        </p:txBody>
      </p:sp>
      <p:sp>
        <p:nvSpPr>
          <p:cNvPr id="4" name="Номер слайда 3"/>
          <p:cNvSpPr>
            <a:spLocks noGrp="1"/>
          </p:cNvSpPr>
          <p:nvPr>
            <p:ph type="sldNum" sz="quarter" idx="12"/>
          </p:nvPr>
        </p:nvSpPr>
        <p:spPr/>
        <p:txBody>
          <a:bodyPr/>
          <a:lstStyle/>
          <a:p>
            <a:fld id="{AA83A2C4-EAEE-0541-80F0-7D439BD8E73A}" type="slidenum">
              <a:rPr lang="ru-RU" smtClean="0"/>
              <a:pPr/>
              <a:t>24</a:t>
            </a:fld>
            <a:endParaRPr lang="ru-RU" dirty="0"/>
          </a:p>
        </p:txBody>
      </p:sp>
      <p:sp>
        <p:nvSpPr>
          <p:cNvPr id="5" name="Текст 4"/>
          <p:cNvSpPr>
            <a:spLocks noGrp="1"/>
          </p:cNvSpPr>
          <p:nvPr>
            <p:ph type="body" sz="quarter" idx="13"/>
          </p:nvPr>
        </p:nvSpPr>
        <p:spPr>
          <a:xfrm>
            <a:off x="247648" y="859809"/>
            <a:ext cx="8016640" cy="3712191"/>
          </a:xfrm>
        </p:spPr>
        <p:txBody>
          <a:bodyPr/>
          <a:lstStyle/>
          <a:p>
            <a:pPr lvl="0">
              <a:buFont typeface="Wingdings" pitchFamily="2" charset="2"/>
              <a:buChar char="ü"/>
            </a:pPr>
            <a:r>
              <a:rPr lang="ru-RU" sz="1600" dirty="0" smtClean="0">
                <a:solidFill>
                  <a:schemeClr val="tx2"/>
                </a:solidFill>
              </a:rPr>
              <a:t>проводить </a:t>
            </a:r>
            <a:r>
              <a:rPr lang="ru-RU" sz="1600" dirty="0" smtClean="0">
                <a:solidFill>
                  <a:schemeClr val="tx2"/>
                </a:solidFill>
              </a:rPr>
              <a:t>мероприятия по информационной, консультационной и методической поддержке </a:t>
            </a:r>
            <a:r>
              <a:rPr lang="ru-RU" sz="1600" dirty="0" smtClean="0">
                <a:solidFill>
                  <a:schemeClr val="tx2"/>
                </a:solidFill>
              </a:rPr>
              <a:t>СОНКО, </a:t>
            </a:r>
            <a:r>
              <a:rPr lang="ru-RU" sz="1600" dirty="0" smtClean="0">
                <a:solidFill>
                  <a:schemeClr val="tx2"/>
                </a:solidFill>
              </a:rPr>
              <a:t>предоставляющих социальные услуги гражданам, а также </a:t>
            </a:r>
            <a:r>
              <a:rPr lang="ru-RU" sz="1600" dirty="0" smtClean="0">
                <a:solidFill>
                  <a:schemeClr val="tx2"/>
                </a:solidFill>
              </a:rPr>
              <a:t>по </a:t>
            </a:r>
            <a:r>
              <a:rPr lang="ru-RU" sz="1600" dirty="0" smtClean="0">
                <a:solidFill>
                  <a:schemeClr val="tx2"/>
                </a:solidFill>
              </a:rPr>
              <a:t>повышению профессиональных компетенций сотрудников </a:t>
            </a:r>
            <a:r>
              <a:rPr lang="ru-RU" sz="1600" dirty="0" smtClean="0">
                <a:solidFill>
                  <a:schemeClr val="tx2"/>
                </a:solidFill>
              </a:rPr>
              <a:t>СОНКО;</a:t>
            </a:r>
            <a:endParaRPr lang="ru-RU" sz="1600" dirty="0" smtClean="0">
              <a:solidFill>
                <a:schemeClr val="tx2"/>
              </a:solidFill>
            </a:endParaRPr>
          </a:p>
          <a:p>
            <a:pPr lvl="0">
              <a:buFont typeface="Wingdings" pitchFamily="2" charset="2"/>
              <a:buChar char="ü"/>
            </a:pPr>
            <a:r>
              <a:rPr lang="ru-RU" sz="1600" dirty="0" smtClean="0">
                <a:solidFill>
                  <a:schemeClr val="tx2"/>
                </a:solidFill>
              </a:rPr>
              <a:t>обеспечить повышение информированности населения о деятельности </a:t>
            </a:r>
            <a:r>
              <a:rPr lang="ru-RU" sz="1600" dirty="0" smtClean="0">
                <a:solidFill>
                  <a:schemeClr val="tx2"/>
                </a:solidFill>
              </a:rPr>
              <a:t>СОНКО в </a:t>
            </a:r>
            <a:r>
              <a:rPr lang="ru-RU" sz="1600" dirty="0" smtClean="0">
                <a:solidFill>
                  <a:schemeClr val="tx2"/>
                </a:solidFill>
              </a:rPr>
              <a:t>качестве поставщиков социальных услуг;</a:t>
            </a:r>
          </a:p>
          <a:p>
            <a:pPr lvl="0">
              <a:buFont typeface="Wingdings" pitchFamily="2" charset="2"/>
              <a:buChar char="ü"/>
            </a:pPr>
            <a:r>
              <a:rPr lang="ru-RU" sz="1600" dirty="0" smtClean="0">
                <a:solidFill>
                  <a:schemeClr val="tx2"/>
                </a:solidFill>
              </a:rPr>
              <a:t>сохранить объем финансирования программ поддержки </a:t>
            </a:r>
            <a:r>
              <a:rPr lang="ru-RU" sz="1600" dirty="0" smtClean="0">
                <a:solidFill>
                  <a:schemeClr val="tx2"/>
                </a:solidFill>
              </a:rPr>
              <a:t>СОНКО в </a:t>
            </a:r>
            <a:r>
              <a:rPr lang="ru-RU" sz="1600" dirty="0" smtClean="0">
                <a:solidFill>
                  <a:schemeClr val="tx2"/>
                </a:solidFill>
              </a:rPr>
              <a:t>2019 и последующих годах на уровне не ниже 2016 г.;</a:t>
            </a:r>
          </a:p>
          <a:p>
            <a:pPr lvl="0">
              <a:buFont typeface="Wingdings" pitchFamily="2" charset="2"/>
              <a:buChar char="ü"/>
            </a:pPr>
            <a:r>
              <a:rPr lang="ru-RU" sz="1600" dirty="0" smtClean="0">
                <a:solidFill>
                  <a:schemeClr val="tx2"/>
                </a:solidFill>
              </a:rPr>
              <a:t>предусмотреть возможность предоставления финансовой и имущественной поддержки на 2-х летний период для </a:t>
            </a:r>
            <a:r>
              <a:rPr lang="ru-RU" sz="1600" dirty="0" smtClean="0">
                <a:solidFill>
                  <a:schemeClr val="tx2"/>
                </a:solidFill>
              </a:rPr>
              <a:t>СОНКО;</a:t>
            </a:r>
            <a:endParaRPr lang="ru-RU" sz="1600" dirty="0" smtClean="0">
              <a:solidFill>
                <a:schemeClr val="tx2"/>
              </a:solidFill>
            </a:endParaRPr>
          </a:p>
          <a:p>
            <a:pPr lvl="0">
              <a:buFont typeface="Wingdings" pitchFamily="2" charset="2"/>
              <a:buChar char="ü"/>
            </a:pPr>
            <a:r>
              <a:rPr lang="ru-RU" sz="1600" dirty="0" smtClean="0">
                <a:solidFill>
                  <a:schemeClr val="tx2"/>
                </a:solidFill>
              </a:rPr>
              <a:t>создавать и развивать ресурсные центры социально ориентированных некоммерческих организаций, образующих инфраструктуру поддержки </a:t>
            </a:r>
            <a:r>
              <a:rPr lang="ru-RU" sz="1600" dirty="0" smtClean="0">
                <a:solidFill>
                  <a:schemeClr val="tx2"/>
                </a:solidFill>
              </a:rPr>
              <a:t>НКО в </a:t>
            </a:r>
            <a:r>
              <a:rPr lang="ru-RU" sz="1600" dirty="0" smtClean="0">
                <a:solidFill>
                  <a:schemeClr val="tx2"/>
                </a:solidFill>
              </a:rPr>
              <a:t>оказании услуг в социальной сфере (до уровня не менее одного ресурсного центра в каждом субъекте Российской Федерации);</a:t>
            </a:r>
          </a:p>
          <a:p>
            <a:pPr lvl="0">
              <a:buFont typeface="Wingdings" pitchFamily="2" charset="2"/>
              <a:buChar char="ü"/>
            </a:pPr>
            <a:r>
              <a:rPr lang="ru-RU" sz="1600" dirty="0" smtClean="0">
                <a:solidFill>
                  <a:schemeClr val="tx2"/>
                </a:solidFill>
              </a:rPr>
              <a:t>разработать </a:t>
            </a:r>
            <a:r>
              <a:rPr lang="ru-RU" sz="1600" dirty="0" smtClean="0">
                <a:solidFill>
                  <a:schemeClr val="tx2"/>
                </a:solidFill>
              </a:rPr>
              <a:t>и </a:t>
            </a:r>
            <a:r>
              <a:rPr lang="ru-RU" sz="1600" dirty="0" smtClean="0">
                <a:solidFill>
                  <a:schemeClr val="tx2"/>
                </a:solidFill>
              </a:rPr>
              <a:t>внедрять меры </a:t>
            </a:r>
            <a:r>
              <a:rPr lang="ru-RU" sz="1600" dirty="0" smtClean="0">
                <a:solidFill>
                  <a:schemeClr val="tx2"/>
                </a:solidFill>
              </a:rPr>
              <a:t>налоговой поддержки СО </a:t>
            </a:r>
            <a:r>
              <a:rPr lang="ru-RU" sz="1600" dirty="0" smtClean="0">
                <a:solidFill>
                  <a:schemeClr val="tx2"/>
                </a:solidFill>
              </a:rPr>
              <a:t>НКО</a:t>
            </a:r>
            <a:endParaRPr lang="ru-RU" sz="1600" dirty="0" smtClean="0">
              <a:solidFill>
                <a:schemeClr val="tx2"/>
              </a:solidFill>
            </a:endParaRPr>
          </a:p>
          <a:p>
            <a:r>
              <a:rPr lang="ru-RU" dirty="0" smtClean="0"/>
              <a:t> </a:t>
            </a:r>
            <a:endParaRPr lang="ru-RU" sz="1050"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1"/>
          </p:nvPr>
        </p:nvSpPr>
        <p:spPr>
          <a:xfrm>
            <a:off x="2700003" y="1763088"/>
            <a:ext cx="5083513" cy="1693531"/>
          </a:xfrm>
        </p:spPr>
        <p:txBody>
          <a:bodyPr/>
          <a:lstStyle/>
          <a:p>
            <a:r>
              <a:rPr lang="ru-RU" dirty="0"/>
              <a:t>благодарю</a:t>
            </a:r>
            <a:br>
              <a:rPr lang="ru-RU" dirty="0"/>
            </a:br>
            <a:r>
              <a:rPr lang="ru-RU" dirty="0"/>
              <a:t>за внимание!</a:t>
            </a:r>
          </a:p>
        </p:txBody>
      </p:sp>
    </p:spTree>
    <p:extLst>
      <p:ext uri="{BB962C8B-B14F-4D97-AF65-F5344CB8AC3E}">
        <p14:creationId xmlns:p14="http://schemas.microsoft.com/office/powerpoint/2010/main" xmlns="" val="2266811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Рисунок 21"/>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612890"/>
            <a:ext cx="4969939" cy="141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0" name="Text Box 23"/>
          <p:cNvSpPr txBox="1">
            <a:spLocks noChangeArrowheads="1"/>
          </p:cNvSpPr>
          <p:nvPr/>
        </p:nvSpPr>
        <p:spPr bwMode="auto">
          <a:xfrm>
            <a:off x="2490220" y="3864257"/>
            <a:ext cx="2754243" cy="262586"/>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ru-RU" altLang="ru-RU" sz="1200">
              <a:solidFill>
                <a:srgbClr val="000000"/>
              </a:solidFill>
            </a:endParaRPr>
          </a:p>
        </p:txBody>
      </p:sp>
      <p:sp>
        <p:nvSpPr>
          <p:cNvPr id="14341" name="Text Box 25"/>
          <p:cNvSpPr txBox="1">
            <a:spLocks noChangeArrowheads="1"/>
          </p:cNvSpPr>
          <p:nvPr/>
        </p:nvSpPr>
        <p:spPr bwMode="auto">
          <a:xfrm>
            <a:off x="2499221" y="2922964"/>
            <a:ext cx="237021" cy="1370581"/>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p:txBody>
      </p:sp>
      <p:sp>
        <p:nvSpPr>
          <p:cNvPr id="4" name="Прямоугольник 3"/>
          <p:cNvSpPr/>
          <p:nvPr/>
        </p:nvSpPr>
        <p:spPr>
          <a:xfrm>
            <a:off x="216019" y="2228254"/>
            <a:ext cx="900079" cy="18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7166" tIns="38583" rIns="77166" bIns="38583" anchor="ctr"/>
          <a:lstStyle/>
          <a:p>
            <a:pPr algn="ctr" eaLnBrk="0" hangingPunct="0">
              <a:defRPr/>
            </a:pPr>
            <a:endParaRPr lang="ru-RU">
              <a:solidFill>
                <a:prstClr val="white"/>
              </a:solidFill>
            </a:endParaRPr>
          </a:p>
        </p:txBody>
      </p:sp>
      <p:sp>
        <p:nvSpPr>
          <p:cNvPr id="14343" name="Прямоугольник 21"/>
          <p:cNvSpPr>
            <a:spLocks noChangeArrowheads="1"/>
          </p:cNvSpPr>
          <p:nvPr/>
        </p:nvSpPr>
        <p:spPr bwMode="auto">
          <a:xfrm>
            <a:off x="1054594" y="2432050"/>
            <a:ext cx="7077625" cy="2779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p>
            <a:pPr eaLnBrk="0" hangingPunct="0"/>
            <a:endParaRPr lang="ru-RU" altLang="ru-RU" sz="1300" i="1">
              <a:solidFill>
                <a:srgbClr val="000000"/>
              </a:solidFill>
              <a:latin typeface="Times New Roman" pitchFamily="18"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xmlns="" val="3608679205"/>
              </p:ext>
            </p:extLst>
          </p:nvPr>
        </p:nvGraphicFramePr>
        <p:xfrm>
          <a:off x="510363" y="914320"/>
          <a:ext cx="7697972" cy="3511553"/>
        </p:xfrm>
        <a:graphic>
          <a:graphicData uri="http://schemas.openxmlformats.org/drawingml/2006/table">
            <a:tbl>
              <a:tblPr>
                <a:tableStyleId>{2D5ABB26-0587-4C30-8999-92F81FD0307C}</a:tableStyleId>
              </a:tblPr>
              <a:tblGrid>
                <a:gridCol w="3793547">
                  <a:extLst>
                    <a:ext uri="{9D8B030D-6E8A-4147-A177-3AD203B41FA5}">
                      <a16:colId xmlns="" xmlns:a16="http://schemas.microsoft.com/office/drawing/2014/main" val="20000"/>
                    </a:ext>
                  </a:extLst>
                </a:gridCol>
                <a:gridCol w="1982214">
                  <a:extLst>
                    <a:ext uri="{9D8B030D-6E8A-4147-A177-3AD203B41FA5}">
                      <a16:colId xmlns="" xmlns:a16="http://schemas.microsoft.com/office/drawing/2014/main" val="20002"/>
                    </a:ext>
                  </a:extLst>
                </a:gridCol>
                <a:gridCol w="1922211">
                  <a:extLst>
                    <a:ext uri="{9D8B030D-6E8A-4147-A177-3AD203B41FA5}">
                      <a16:colId xmlns="" xmlns:a16="http://schemas.microsoft.com/office/drawing/2014/main" val="20003"/>
                    </a:ext>
                  </a:extLst>
                </a:gridCol>
              </a:tblGrid>
              <a:tr h="86925">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00" b="1" i="0" u="none" strike="noStrike" cap="none" normalizeH="0" baseline="0" dirty="0">
                        <a:ln>
                          <a:noFill/>
                        </a:ln>
                        <a:solidFill>
                          <a:srgbClr val="283583"/>
                        </a:solidFill>
                        <a:effectLst/>
                        <a:latin typeface="Arial" charset="0"/>
                        <a:cs typeface="Arial" charset="0"/>
                        <a:sym typeface="Arial" charset="0"/>
                      </a:endParaRPr>
                    </a:p>
                  </a:txBody>
                  <a:tcPr marL="64806" marR="64806" marT="0" marB="0" horzOverflow="overflow">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0"/>
                  </a:ext>
                </a:extLst>
              </a:tr>
              <a:tr h="368186">
                <a:tc rowSpan="2">
                  <a:txBody>
                    <a:bodyPr/>
                    <a:lstStyle/>
                    <a:p>
                      <a:pPr marL="179705" algn="ctr">
                        <a:lnSpc>
                          <a:spcPct val="115000"/>
                        </a:lnSpc>
                        <a:spcAft>
                          <a:spcPts val="0"/>
                        </a:spcAft>
                      </a:pPr>
                      <a:r>
                        <a:rPr lang="ru-RU" sz="1200" b="1" dirty="0">
                          <a:solidFill>
                            <a:schemeClr val="tx2"/>
                          </a:solidFill>
                          <a:effectLst/>
                          <a:latin typeface="Arial" panose="020B0604020202020204" pitchFamily="34" charset="0"/>
                          <a:cs typeface="Arial" panose="020B0604020202020204" pitchFamily="34" charset="0"/>
                        </a:rPr>
                        <a:t>Государственный орган Российской Федерации, оказывающий финансовую поддержку СОНКО</a:t>
                      </a:r>
                      <a:endParaRPr lang="ru-RU" sz="12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179705" algn="ctr">
                        <a:lnSpc>
                          <a:spcPct val="115000"/>
                        </a:lnSpc>
                        <a:spcAft>
                          <a:spcPts val="0"/>
                        </a:spcAft>
                      </a:pPr>
                      <a:r>
                        <a:rPr lang="ru-RU" sz="1200" b="1" dirty="0">
                          <a:solidFill>
                            <a:schemeClr val="tx2"/>
                          </a:solidFill>
                          <a:effectLst/>
                          <a:latin typeface="Arial" panose="020B0604020202020204" pitchFamily="34" charset="0"/>
                          <a:cs typeface="Arial" panose="020B0604020202020204" pitchFamily="34" charset="0"/>
                        </a:rPr>
                        <a:t>Объем государственной финансовой поддержки, представленной СОНКО (</a:t>
                      </a:r>
                      <a:r>
                        <a:rPr lang="ru-RU" sz="1200" b="1" dirty="0" err="1">
                          <a:solidFill>
                            <a:schemeClr val="tx2"/>
                          </a:solidFill>
                          <a:effectLst/>
                          <a:latin typeface="Arial" panose="020B0604020202020204" pitchFamily="34" charset="0"/>
                          <a:cs typeface="Arial" panose="020B0604020202020204" pitchFamily="34" charset="0"/>
                        </a:rPr>
                        <a:t>тыс.руб</a:t>
                      </a:r>
                      <a:r>
                        <a:rPr lang="ru-RU" sz="1200" b="1" dirty="0">
                          <a:solidFill>
                            <a:schemeClr val="tx2"/>
                          </a:solidFill>
                          <a:effectLst/>
                          <a:latin typeface="Arial" panose="020B0604020202020204" pitchFamily="34" charset="0"/>
                          <a:cs typeface="Arial" panose="020B0604020202020204" pitchFamily="34" charset="0"/>
                        </a:rPr>
                        <a:t>.)</a:t>
                      </a:r>
                    </a:p>
                    <a:p>
                      <a:pPr marL="179705" algn="ctr">
                        <a:lnSpc>
                          <a:spcPct val="115000"/>
                        </a:lnSpc>
                        <a:spcAft>
                          <a:spcPts val="0"/>
                        </a:spcAft>
                      </a:pPr>
                      <a:r>
                        <a:rPr lang="ru-RU" sz="1200" b="1" dirty="0">
                          <a:solidFill>
                            <a:schemeClr val="tx2"/>
                          </a:solidFill>
                          <a:effectLst/>
                          <a:latin typeface="Arial" panose="020B0604020202020204" pitchFamily="34" charset="0"/>
                          <a:cs typeface="Arial" panose="020B0604020202020204" pitchFamily="34" charset="0"/>
                        </a:rPr>
                        <a:t> </a:t>
                      </a:r>
                      <a:endParaRPr lang="ru-RU" sz="12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68186">
                <a:tc vMerge="1">
                  <a:txBody>
                    <a:bodyPr/>
                    <a:lstStyle/>
                    <a:p>
                      <a:endParaRPr lang="ru-RU"/>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2A9"/>
                    </a:solidFill>
                  </a:tcPr>
                </a:tc>
                <a:tc>
                  <a:txBody>
                    <a:bodyPr/>
                    <a:lstStyle/>
                    <a:p>
                      <a:pPr marL="179705" algn="ctr">
                        <a:lnSpc>
                          <a:spcPct val="115000"/>
                        </a:lnSpc>
                        <a:spcAft>
                          <a:spcPts val="0"/>
                        </a:spcAft>
                      </a:pPr>
                      <a:r>
                        <a:rPr lang="ru-RU" sz="1200" b="1" dirty="0">
                          <a:solidFill>
                            <a:schemeClr val="tx2"/>
                          </a:solidFill>
                          <a:effectLst/>
                          <a:latin typeface="Arial" panose="020B0604020202020204" pitchFamily="34" charset="0"/>
                          <a:cs typeface="Arial" panose="020B0604020202020204" pitchFamily="34" charset="0"/>
                        </a:rPr>
                        <a:t>2016 г.</a:t>
                      </a:r>
                      <a:endParaRPr lang="ru-RU" sz="12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9705" algn="ctr">
                        <a:lnSpc>
                          <a:spcPct val="115000"/>
                        </a:lnSpc>
                        <a:spcAft>
                          <a:spcPts val="0"/>
                        </a:spcAft>
                      </a:pPr>
                      <a:r>
                        <a:rPr lang="ru-RU" sz="1200" b="1" dirty="0">
                          <a:solidFill>
                            <a:schemeClr val="tx2"/>
                          </a:solidFill>
                          <a:effectLst/>
                          <a:latin typeface="Arial" panose="020B0604020202020204" pitchFamily="34" charset="0"/>
                          <a:cs typeface="Arial" panose="020B0604020202020204" pitchFamily="34" charset="0"/>
                        </a:rPr>
                        <a:t>2017 г.</a:t>
                      </a:r>
                      <a:endParaRPr lang="ru-RU" sz="12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75741">
                <a:tc>
                  <a:txBody>
                    <a:bodyPr/>
                    <a:lstStyle/>
                    <a:p>
                      <a:pPr marL="179705" algn="just">
                        <a:lnSpc>
                          <a:spcPct val="115000"/>
                        </a:lnSpc>
                        <a:spcAft>
                          <a:spcPts val="0"/>
                        </a:spcAft>
                      </a:pPr>
                      <a:r>
                        <a:rPr lang="ru-RU" sz="1200" b="1" dirty="0">
                          <a:solidFill>
                            <a:schemeClr val="tx2"/>
                          </a:solidFill>
                          <a:effectLst/>
                          <a:latin typeface="Arial" panose="020B0604020202020204" pitchFamily="34" charset="0"/>
                          <a:cs typeface="Arial" panose="020B0604020202020204" pitchFamily="34" charset="0"/>
                        </a:rPr>
                        <a:t>Управление делами Президента Российской Федерации (Фонд президентских грантов)</a:t>
                      </a:r>
                      <a:endParaRPr lang="ru-RU" sz="12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4 228 200</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6 653 841 </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23984">
                <a:tc>
                  <a:txBody>
                    <a:bodyPr/>
                    <a:lstStyle/>
                    <a:p>
                      <a:pPr marL="179705">
                        <a:lnSpc>
                          <a:spcPct val="115000"/>
                        </a:lnSpc>
                        <a:spcAft>
                          <a:spcPts val="0"/>
                        </a:spcAft>
                      </a:pPr>
                      <a:r>
                        <a:rPr lang="ru-RU" sz="1200" b="1" dirty="0">
                          <a:solidFill>
                            <a:schemeClr val="tx2"/>
                          </a:solidFill>
                          <a:effectLst/>
                          <a:latin typeface="Arial" panose="020B0604020202020204" pitchFamily="34" charset="0"/>
                          <a:cs typeface="Arial" panose="020B0604020202020204" pitchFamily="34" charset="0"/>
                        </a:rPr>
                        <a:t>Минтруд России</a:t>
                      </a:r>
                      <a:endParaRPr lang="ru-RU" sz="12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1 140 778</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1 319 184</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294">
                <a:tc>
                  <a:txBody>
                    <a:bodyPr/>
                    <a:lstStyle/>
                    <a:p>
                      <a:pPr marL="179705">
                        <a:lnSpc>
                          <a:spcPct val="115000"/>
                        </a:lnSpc>
                        <a:spcAft>
                          <a:spcPts val="0"/>
                        </a:spcAft>
                      </a:pPr>
                      <a:r>
                        <a:rPr lang="ru-RU" sz="1200" b="1" dirty="0">
                          <a:solidFill>
                            <a:schemeClr val="tx2"/>
                          </a:solidFill>
                          <a:effectLst/>
                          <a:latin typeface="Arial" panose="020B0604020202020204" pitchFamily="34" charset="0"/>
                          <a:cs typeface="Arial" panose="020B0604020202020204" pitchFamily="34" charset="0"/>
                        </a:rPr>
                        <a:t>МЧС России</a:t>
                      </a:r>
                      <a:endParaRPr lang="ru-RU" sz="12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90 000</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90 000</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39767">
                <a:tc>
                  <a:txBody>
                    <a:bodyPr/>
                    <a:lstStyle/>
                    <a:p>
                      <a:pPr marL="179705">
                        <a:lnSpc>
                          <a:spcPct val="115000"/>
                        </a:lnSpc>
                        <a:spcAft>
                          <a:spcPts val="0"/>
                        </a:spcAft>
                      </a:pPr>
                      <a:r>
                        <a:rPr lang="ru-RU" sz="1200" b="1" dirty="0" err="1">
                          <a:solidFill>
                            <a:schemeClr val="tx2"/>
                          </a:solidFill>
                          <a:effectLst/>
                          <a:latin typeface="Arial" panose="020B0604020202020204" pitchFamily="34" charset="0"/>
                          <a:cs typeface="Arial" panose="020B0604020202020204" pitchFamily="34" charset="0"/>
                        </a:rPr>
                        <a:t>Минобрнауки</a:t>
                      </a:r>
                      <a:r>
                        <a:rPr lang="ru-RU" sz="1200" b="1" dirty="0">
                          <a:solidFill>
                            <a:schemeClr val="tx2"/>
                          </a:solidFill>
                          <a:effectLst/>
                          <a:latin typeface="Arial" panose="020B0604020202020204" pitchFamily="34" charset="0"/>
                          <a:cs typeface="Arial" panose="020B0604020202020204" pitchFamily="34" charset="0"/>
                        </a:rPr>
                        <a:t> России</a:t>
                      </a:r>
                      <a:endParaRPr lang="ru-RU" sz="12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718 292</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1 430 274</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272374">
                <a:tc>
                  <a:txBody>
                    <a:bodyPr/>
                    <a:lstStyle/>
                    <a:p>
                      <a:pPr marL="179705">
                        <a:lnSpc>
                          <a:spcPct val="115000"/>
                        </a:lnSpc>
                        <a:spcAft>
                          <a:spcPts val="0"/>
                        </a:spcAft>
                      </a:pPr>
                      <a:r>
                        <a:rPr lang="ru-RU" sz="1200" b="1" dirty="0">
                          <a:solidFill>
                            <a:schemeClr val="tx2"/>
                          </a:solidFill>
                          <a:effectLst/>
                          <a:latin typeface="Arial" panose="020B0604020202020204" pitchFamily="34" charset="0"/>
                          <a:cs typeface="Arial" panose="020B0604020202020204" pitchFamily="34" charset="0"/>
                        </a:rPr>
                        <a:t>Минкультуры России</a:t>
                      </a:r>
                      <a:endParaRPr lang="ru-RU" sz="12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2 753 183</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3 310 327</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336834">
                <a:tc>
                  <a:txBody>
                    <a:bodyPr/>
                    <a:lstStyle/>
                    <a:p>
                      <a:pPr marL="179705">
                        <a:lnSpc>
                          <a:spcPct val="115000"/>
                        </a:lnSpc>
                        <a:spcAft>
                          <a:spcPts val="0"/>
                        </a:spcAft>
                      </a:pPr>
                      <a:r>
                        <a:rPr lang="ru-RU" sz="1200" b="1" dirty="0">
                          <a:solidFill>
                            <a:schemeClr val="tx2"/>
                          </a:solidFill>
                          <a:effectLst/>
                          <a:latin typeface="Arial" panose="020B0604020202020204" pitchFamily="34" charset="0"/>
                          <a:cs typeface="Arial" panose="020B0604020202020204" pitchFamily="34" charset="0"/>
                        </a:rPr>
                        <a:t>Роспечать</a:t>
                      </a:r>
                      <a:endParaRPr lang="ru-RU" sz="12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107,2</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r h="286993">
                <a:tc>
                  <a:txBody>
                    <a:bodyPr/>
                    <a:lstStyle/>
                    <a:p>
                      <a:pPr marL="179705">
                        <a:lnSpc>
                          <a:spcPct val="115000"/>
                        </a:lnSpc>
                        <a:spcAft>
                          <a:spcPts val="0"/>
                        </a:spcAft>
                      </a:pPr>
                      <a:r>
                        <a:rPr lang="ru-RU" sz="1200" b="1">
                          <a:solidFill>
                            <a:schemeClr val="tx2"/>
                          </a:solidFill>
                          <a:effectLst/>
                          <a:latin typeface="Arial" panose="020B0604020202020204" pitchFamily="34" charset="0"/>
                          <a:cs typeface="Arial" panose="020B0604020202020204" pitchFamily="34" charset="0"/>
                        </a:rPr>
                        <a:t>Росмолодежь</a:t>
                      </a:r>
                      <a:endParaRPr lang="ru-RU" sz="1200" b="1">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153 200</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113 500</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7"/>
                  </a:ext>
                </a:extLst>
              </a:tr>
              <a:tr h="334618">
                <a:tc>
                  <a:txBody>
                    <a:bodyPr/>
                    <a:lstStyle/>
                    <a:p>
                      <a:pPr marL="179705">
                        <a:lnSpc>
                          <a:spcPct val="115000"/>
                        </a:lnSpc>
                        <a:spcAft>
                          <a:spcPts val="0"/>
                        </a:spcAft>
                      </a:pPr>
                      <a:r>
                        <a:rPr lang="ru-RU" sz="1400" b="1">
                          <a:solidFill>
                            <a:schemeClr val="tx2"/>
                          </a:solidFill>
                          <a:effectLst/>
                          <a:latin typeface="Arial" panose="020B0604020202020204" pitchFamily="34" charset="0"/>
                          <a:cs typeface="Arial" panose="020B0604020202020204" pitchFamily="34" charset="0"/>
                        </a:rPr>
                        <a:t>ИТОГО</a:t>
                      </a:r>
                      <a:endParaRPr lang="ru-RU" sz="1200" b="1">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a:solidFill>
                            <a:schemeClr val="tx2"/>
                          </a:solidFill>
                          <a:effectLst/>
                          <a:latin typeface="Arial" panose="020B0604020202020204" pitchFamily="34" charset="0"/>
                          <a:cs typeface="Arial" panose="020B0604020202020204" pitchFamily="34" charset="0"/>
                        </a:rPr>
                        <a:t>9 083 654</a:t>
                      </a:r>
                      <a:endParaRPr lang="ru-RU" sz="1100" b="1">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ru-RU" sz="1100" b="1" dirty="0">
                          <a:solidFill>
                            <a:schemeClr val="tx2"/>
                          </a:solidFill>
                          <a:effectLst/>
                          <a:latin typeface="Arial" panose="020B0604020202020204" pitchFamily="34" charset="0"/>
                          <a:cs typeface="Arial" panose="020B0604020202020204" pitchFamily="34" charset="0"/>
                        </a:rPr>
                        <a:t>12 917 233</a:t>
                      </a:r>
                      <a:endParaRPr lang="ru-RU" sz="11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Прямоугольник 1"/>
          <p:cNvSpPr/>
          <p:nvPr/>
        </p:nvSpPr>
        <p:spPr>
          <a:xfrm>
            <a:off x="1116099" y="0"/>
            <a:ext cx="7016120" cy="707886"/>
          </a:xfrm>
          <a:prstGeom prst="rect">
            <a:avLst/>
          </a:prstGeom>
        </p:spPr>
        <p:txBody>
          <a:bodyPr wrap="square">
            <a:spAutoFit/>
          </a:bodyPr>
          <a:lstStyle/>
          <a:p>
            <a:pPr algn="ctr"/>
            <a:r>
              <a:rPr lang="ru-RU" sz="2000" b="1" dirty="0">
                <a:solidFill>
                  <a:schemeClr val="tx2"/>
                </a:solidFill>
                <a:latin typeface="Arial" panose="020B0604020202020204" pitchFamily="34" charset="0"/>
                <a:cs typeface="Arial" panose="020B0604020202020204" pitchFamily="34" charset="0"/>
              </a:rPr>
              <a:t>Сводная информация о финансировании СОНКО в 2016-2017 гг. на федеральном уровне</a:t>
            </a:r>
            <a:endParaRPr lang="ru-RU" altLang="ru-RU" sz="1900" dirty="0">
              <a:solidFill>
                <a:schemeClr val="tx2"/>
              </a:solidFill>
              <a:latin typeface="Arial" panose="020B0604020202020204" pitchFamily="34" charset="0"/>
              <a:cs typeface="Arial" panose="020B0604020202020204" pitchFamily="34" charset="0"/>
            </a:endParaRPr>
          </a:p>
        </p:txBody>
      </p:sp>
      <p:sp>
        <p:nvSpPr>
          <p:cNvPr id="11" name="Номер слайда 3"/>
          <p:cNvSpPr txBox="1">
            <a:spLocks/>
          </p:cNvSpPr>
          <p:nvPr/>
        </p:nvSpPr>
        <p:spPr>
          <a:xfrm>
            <a:off x="7929048" y="353922"/>
            <a:ext cx="406342"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3</a:t>
            </a:fld>
            <a:endParaRPr lang="ru-RU" sz="2000" dirty="0">
              <a:solidFill>
                <a:srgbClr val="00B2A9"/>
              </a:solidFill>
              <a:latin typeface="Arial"/>
              <a:cs typeface="Arial"/>
            </a:endParaRPr>
          </a:p>
        </p:txBody>
      </p:sp>
    </p:spTree>
    <p:extLst>
      <p:ext uri="{BB962C8B-B14F-4D97-AF65-F5344CB8AC3E}">
        <p14:creationId xmlns:p14="http://schemas.microsoft.com/office/powerpoint/2010/main" xmlns="" val="3558803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Рисунок 21"/>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612890"/>
            <a:ext cx="4969939" cy="141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0" name="Text Box 23"/>
          <p:cNvSpPr txBox="1">
            <a:spLocks noChangeArrowheads="1"/>
          </p:cNvSpPr>
          <p:nvPr/>
        </p:nvSpPr>
        <p:spPr bwMode="auto">
          <a:xfrm>
            <a:off x="2490220" y="3864257"/>
            <a:ext cx="2754243" cy="262586"/>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ru-RU" altLang="ru-RU" sz="1200">
              <a:solidFill>
                <a:srgbClr val="000000"/>
              </a:solidFill>
            </a:endParaRPr>
          </a:p>
        </p:txBody>
      </p:sp>
      <p:sp>
        <p:nvSpPr>
          <p:cNvPr id="14341" name="Text Box 25"/>
          <p:cNvSpPr txBox="1">
            <a:spLocks noChangeArrowheads="1"/>
          </p:cNvSpPr>
          <p:nvPr/>
        </p:nvSpPr>
        <p:spPr bwMode="auto">
          <a:xfrm>
            <a:off x="2499221" y="2922964"/>
            <a:ext cx="237021" cy="1370581"/>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p:txBody>
      </p:sp>
      <p:sp>
        <p:nvSpPr>
          <p:cNvPr id="4" name="Прямоугольник 3"/>
          <p:cNvSpPr/>
          <p:nvPr/>
        </p:nvSpPr>
        <p:spPr>
          <a:xfrm>
            <a:off x="216019" y="2228254"/>
            <a:ext cx="900079" cy="18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7166" tIns="38583" rIns="77166" bIns="38583" anchor="ctr"/>
          <a:lstStyle/>
          <a:p>
            <a:pPr algn="ctr" eaLnBrk="0" hangingPunct="0">
              <a:defRPr/>
            </a:pPr>
            <a:endParaRPr lang="ru-RU">
              <a:solidFill>
                <a:prstClr val="white"/>
              </a:solidFill>
            </a:endParaRPr>
          </a:p>
        </p:txBody>
      </p:sp>
      <p:sp>
        <p:nvSpPr>
          <p:cNvPr id="14343" name="Прямоугольник 21"/>
          <p:cNvSpPr>
            <a:spLocks noChangeArrowheads="1"/>
          </p:cNvSpPr>
          <p:nvPr/>
        </p:nvSpPr>
        <p:spPr bwMode="auto">
          <a:xfrm>
            <a:off x="1054594" y="2432050"/>
            <a:ext cx="7077625" cy="2779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p>
            <a:pPr eaLnBrk="0" hangingPunct="0"/>
            <a:endParaRPr lang="ru-RU" altLang="ru-RU" sz="1300" i="1">
              <a:solidFill>
                <a:srgbClr val="000000"/>
              </a:solidFill>
              <a:latin typeface="Times New Roman" pitchFamily="18"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xmlns="" val="1504418705"/>
              </p:ext>
            </p:extLst>
          </p:nvPr>
        </p:nvGraphicFramePr>
        <p:xfrm>
          <a:off x="42529" y="805065"/>
          <a:ext cx="8566335" cy="4012530"/>
        </p:xfrm>
        <a:graphic>
          <a:graphicData uri="http://schemas.openxmlformats.org/drawingml/2006/table">
            <a:tbl>
              <a:tblPr/>
              <a:tblGrid>
                <a:gridCol w="1920563">
                  <a:extLst>
                    <a:ext uri="{9D8B030D-6E8A-4147-A177-3AD203B41FA5}">
                      <a16:colId xmlns="" xmlns:a16="http://schemas.microsoft.com/office/drawing/2014/main" val="20000"/>
                    </a:ext>
                  </a:extLst>
                </a:gridCol>
                <a:gridCol w="1227422">
                  <a:extLst>
                    <a:ext uri="{9D8B030D-6E8A-4147-A177-3AD203B41FA5}">
                      <a16:colId xmlns="" xmlns:a16="http://schemas.microsoft.com/office/drawing/2014/main" val="20002"/>
                    </a:ext>
                  </a:extLst>
                </a:gridCol>
                <a:gridCol w="1315885">
                  <a:extLst>
                    <a:ext uri="{9D8B030D-6E8A-4147-A177-3AD203B41FA5}">
                      <a16:colId xmlns="" xmlns:a16="http://schemas.microsoft.com/office/drawing/2014/main" val="20003"/>
                    </a:ext>
                  </a:extLst>
                </a:gridCol>
                <a:gridCol w="4102465"/>
              </a:tblGrid>
              <a:tr h="48723">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00" b="1" i="0" u="none" strike="noStrike" cap="none" normalizeH="0" baseline="0" dirty="0">
                        <a:ln>
                          <a:noFill/>
                        </a:ln>
                        <a:solidFill>
                          <a:srgbClr val="283583"/>
                        </a:solidFill>
                        <a:effectLst/>
                        <a:latin typeface="Arial" charset="0"/>
                        <a:cs typeface="Arial" charset="0"/>
                        <a:sym typeface="Arial" charset="0"/>
                      </a:endParaRPr>
                    </a:p>
                  </a:txBody>
                  <a:tcPr marL="64806" marR="6480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9D9D9"/>
                    </a:solidFill>
                  </a:tcPr>
                </a:tc>
                <a:tc hMerge="1">
                  <a:txBody>
                    <a:bodyPr/>
                    <a:lstStyle/>
                    <a:p>
                      <a:endParaRPr lang="ru-RU"/>
                    </a:p>
                  </a:txBody>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00" b="1" i="0" u="none" strike="noStrike" cap="none" normalizeH="0" baseline="0" dirty="0">
                        <a:ln>
                          <a:noFill/>
                        </a:ln>
                        <a:solidFill>
                          <a:srgbClr val="283583"/>
                        </a:solidFill>
                        <a:effectLst/>
                        <a:latin typeface="Arial" charset="0"/>
                        <a:cs typeface="Arial" charset="0"/>
                        <a:sym typeface="Arial" charset="0"/>
                      </a:endParaRPr>
                    </a:p>
                  </a:txBody>
                  <a:tcPr marL="64806" marR="6480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9D9D9"/>
                    </a:solidFill>
                  </a:tcPr>
                </a:tc>
                <a:extLst>
                  <a:ext uri="{0D108BD9-81ED-4DB2-BD59-A6C34878D82A}">
                    <a16:rowId xmlns="" xmlns:a16="http://schemas.microsoft.com/office/drawing/2014/main" val="10000"/>
                  </a:ext>
                </a:extLst>
              </a:tr>
              <a:tr h="1666128">
                <a:tc>
                  <a:txBody>
                    <a:bodyPr/>
                    <a:lstStyle/>
                    <a:p>
                      <a:pPr>
                        <a:lnSpc>
                          <a:spcPct val="115000"/>
                        </a:lnSpc>
                        <a:spcAft>
                          <a:spcPts val="0"/>
                        </a:spcAft>
                      </a:pPr>
                      <a:r>
                        <a:rPr lang="ru-RU" sz="1100" b="1" dirty="0">
                          <a:solidFill>
                            <a:schemeClr val="tx2"/>
                          </a:solidFill>
                          <a:effectLst/>
                          <a:latin typeface="Arial" panose="020B0604020202020204" pitchFamily="34" charset="0"/>
                          <a:ea typeface="Times New Roman"/>
                          <a:cs typeface="Arial" panose="020B0604020202020204" pitchFamily="34" charset="0"/>
                        </a:rPr>
                        <a:t>Отрасли социальной сферы</a:t>
                      </a:r>
                      <a:endParaRPr lang="ru-RU" sz="105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7FF"/>
                    </a:solidFill>
                  </a:tcPr>
                </a:tc>
                <a:tc>
                  <a:txBody>
                    <a:bodyPr/>
                    <a:lstStyle/>
                    <a:p>
                      <a:pPr>
                        <a:lnSpc>
                          <a:spcPct val="115000"/>
                        </a:lnSpc>
                        <a:spcAft>
                          <a:spcPts val="0"/>
                        </a:spcAft>
                      </a:pPr>
                      <a:r>
                        <a:rPr lang="ru-RU" sz="1050" b="1" dirty="0" smtClean="0">
                          <a:solidFill>
                            <a:schemeClr val="tx2"/>
                          </a:solidFill>
                          <a:effectLst/>
                          <a:latin typeface="Arial" panose="020B0604020202020204" pitchFamily="34" charset="0"/>
                          <a:ea typeface="Times New Roman"/>
                          <a:cs typeface="Arial" panose="020B0604020202020204" pitchFamily="34" charset="0"/>
                        </a:rPr>
                        <a:t>Общий объем средств бюджетов субъектов РФ, фактически переданных </a:t>
                      </a:r>
                      <a:br>
                        <a:rPr lang="ru-RU" sz="1050" b="1" dirty="0" smtClean="0">
                          <a:solidFill>
                            <a:schemeClr val="tx2"/>
                          </a:solidFill>
                          <a:effectLst/>
                          <a:latin typeface="Arial" panose="020B0604020202020204" pitchFamily="34" charset="0"/>
                          <a:ea typeface="Times New Roman"/>
                          <a:cs typeface="Arial" panose="020B0604020202020204" pitchFamily="34" charset="0"/>
                        </a:rPr>
                      </a:br>
                      <a:r>
                        <a:rPr lang="ru-RU" sz="1050" b="1" dirty="0" smtClean="0">
                          <a:solidFill>
                            <a:schemeClr val="tx2"/>
                          </a:solidFill>
                          <a:effectLst/>
                          <a:latin typeface="Arial" panose="020B0604020202020204" pitchFamily="34" charset="0"/>
                          <a:ea typeface="Times New Roman"/>
                          <a:cs typeface="Arial" panose="020B0604020202020204" pitchFamily="34" charset="0"/>
                        </a:rPr>
                        <a:t>СО НКО на оказание услуг, </a:t>
                      </a:r>
                    </a:p>
                    <a:p>
                      <a:pPr>
                        <a:lnSpc>
                          <a:spcPct val="115000"/>
                        </a:lnSpc>
                        <a:spcAft>
                          <a:spcPts val="0"/>
                        </a:spcAft>
                      </a:pPr>
                      <a:r>
                        <a:rPr lang="ru-RU" sz="1050" b="1" dirty="0" smtClean="0">
                          <a:solidFill>
                            <a:schemeClr val="tx2"/>
                          </a:solidFill>
                          <a:effectLst/>
                          <a:latin typeface="Arial" panose="020B0604020202020204" pitchFamily="34" charset="0"/>
                          <a:ea typeface="Times New Roman"/>
                          <a:cs typeface="Arial" panose="020B0604020202020204" pitchFamily="34" charset="0"/>
                        </a:rPr>
                        <a:t>млн. руб. 2016 г.</a:t>
                      </a:r>
                      <a:endParaRPr lang="ru-RU" sz="1000" dirty="0" smtClean="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7FF"/>
                    </a:solidFill>
                  </a:tcPr>
                </a:tc>
                <a:tc>
                  <a:txBody>
                    <a:bodyPr/>
                    <a:lstStyle/>
                    <a:p>
                      <a:pPr>
                        <a:lnSpc>
                          <a:spcPct val="115000"/>
                        </a:lnSpc>
                        <a:spcAft>
                          <a:spcPts val="0"/>
                        </a:spcAft>
                      </a:pPr>
                      <a:r>
                        <a:rPr lang="ru-RU" sz="1100" b="1" dirty="0">
                          <a:solidFill>
                            <a:schemeClr val="tx2"/>
                          </a:solidFill>
                          <a:effectLst/>
                          <a:latin typeface="Arial" panose="020B0604020202020204" pitchFamily="34" charset="0"/>
                          <a:ea typeface="Times New Roman"/>
                          <a:cs typeface="Arial" panose="020B0604020202020204" pitchFamily="34" charset="0"/>
                        </a:rPr>
                        <a:t>Общий объем средств бюджетов субъектов </a:t>
                      </a:r>
                      <a:r>
                        <a:rPr lang="ru-RU" sz="1100" b="1" dirty="0" smtClean="0">
                          <a:solidFill>
                            <a:schemeClr val="tx2"/>
                          </a:solidFill>
                          <a:effectLst/>
                          <a:latin typeface="Arial" panose="020B0604020202020204" pitchFamily="34" charset="0"/>
                          <a:ea typeface="Times New Roman"/>
                          <a:cs typeface="Arial" panose="020B0604020202020204" pitchFamily="34" charset="0"/>
                        </a:rPr>
                        <a:t>РФ, </a:t>
                      </a:r>
                      <a:r>
                        <a:rPr lang="ru-RU" sz="1100" b="1" dirty="0">
                          <a:solidFill>
                            <a:schemeClr val="tx2"/>
                          </a:solidFill>
                          <a:effectLst/>
                          <a:latin typeface="Arial" panose="020B0604020202020204" pitchFamily="34" charset="0"/>
                          <a:ea typeface="Times New Roman"/>
                          <a:cs typeface="Arial" panose="020B0604020202020204" pitchFamily="34" charset="0"/>
                        </a:rPr>
                        <a:t>фактически переданных </a:t>
                      </a:r>
                      <a:r>
                        <a:rPr lang="ru-RU" sz="1100" b="1" dirty="0" smtClean="0">
                          <a:solidFill>
                            <a:schemeClr val="tx2"/>
                          </a:solidFill>
                          <a:effectLst/>
                          <a:latin typeface="Arial" panose="020B0604020202020204" pitchFamily="34" charset="0"/>
                          <a:ea typeface="Times New Roman"/>
                          <a:cs typeface="Arial" panose="020B0604020202020204" pitchFamily="34" charset="0"/>
                        </a:rPr>
                        <a:t/>
                      </a:r>
                      <a:br>
                        <a:rPr lang="ru-RU" sz="1100" b="1" dirty="0" smtClean="0">
                          <a:solidFill>
                            <a:schemeClr val="tx2"/>
                          </a:solidFill>
                          <a:effectLst/>
                          <a:latin typeface="Arial" panose="020B0604020202020204" pitchFamily="34" charset="0"/>
                          <a:ea typeface="Times New Roman"/>
                          <a:cs typeface="Arial" panose="020B0604020202020204" pitchFamily="34" charset="0"/>
                        </a:rPr>
                      </a:br>
                      <a:r>
                        <a:rPr lang="ru-RU" sz="1100" b="1" dirty="0" smtClean="0">
                          <a:solidFill>
                            <a:schemeClr val="tx2"/>
                          </a:solidFill>
                          <a:effectLst/>
                          <a:latin typeface="Arial" panose="020B0604020202020204" pitchFamily="34" charset="0"/>
                          <a:ea typeface="Times New Roman"/>
                          <a:cs typeface="Arial" panose="020B0604020202020204" pitchFamily="34" charset="0"/>
                        </a:rPr>
                        <a:t>СО </a:t>
                      </a:r>
                      <a:r>
                        <a:rPr lang="ru-RU" sz="1100" b="1" dirty="0">
                          <a:solidFill>
                            <a:schemeClr val="tx2"/>
                          </a:solidFill>
                          <a:effectLst/>
                          <a:latin typeface="Arial" panose="020B0604020202020204" pitchFamily="34" charset="0"/>
                          <a:ea typeface="Times New Roman"/>
                          <a:cs typeface="Arial" panose="020B0604020202020204" pitchFamily="34" charset="0"/>
                        </a:rPr>
                        <a:t>НКО на оказание услуг, </a:t>
                      </a:r>
                      <a:endParaRPr lang="ru-RU" sz="1100" b="1" dirty="0" smtClean="0">
                        <a:solidFill>
                          <a:schemeClr val="tx2"/>
                        </a:solidFill>
                        <a:effectLst/>
                        <a:latin typeface="Arial" panose="020B0604020202020204" pitchFamily="34" charset="0"/>
                        <a:ea typeface="Times New Roman"/>
                        <a:cs typeface="Arial" panose="020B0604020202020204" pitchFamily="34" charset="0"/>
                      </a:endParaRPr>
                    </a:p>
                    <a:p>
                      <a:pPr>
                        <a:lnSpc>
                          <a:spcPct val="115000"/>
                        </a:lnSpc>
                        <a:spcAft>
                          <a:spcPts val="0"/>
                        </a:spcAft>
                      </a:pPr>
                      <a:r>
                        <a:rPr lang="ru-RU" sz="1100" b="1" dirty="0" smtClean="0">
                          <a:solidFill>
                            <a:schemeClr val="tx2"/>
                          </a:solidFill>
                          <a:effectLst/>
                          <a:latin typeface="Arial" panose="020B0604020202020204" pitchFamily="34" charset="0"/>
                          <a:ea typeface="Times New Roman"/>
                          <a:cs typeface="Arial" panose="020B0604020202020204" pitchFamily="34" charset="0"/>
                        </a:rPr>
                        <a:t>млн</a:t>
                      </a:r>
                      <a:r>
                        <a:rPr lang="ru-RU" sz="1100" b="1" dirty="0">
                          <a:solidFill>
                            <a:schemeClr val="tx2"/>
                          </a:solidFill>
                          <a:effectLst/>
                          <a:latin typeface="Arial" panose="020B0604020202020204" pitchFamily="34" charset="0"/>
                          <a:ea typeface="Times New Roman"/>
                          <a:cs typeface="Arial" panose="020B0604020202020204" pitchFamily="34" charset="0"/>
                        </a:rPr>
                        <a:t>. руб</a:t>
                      </a:r>
                      <a:r>
                        <a:rPr lang="ru-RU" sz="1100" b="1" dirty="0" smtClean="0">
                          <a:solidFill>
                            <a:schemeClr val="tx2"/>
                          </a:solidFill>
                          <a:effectLst/>
                          <a:latin typeface="Arial" panose="020B0604020202020204" pitchFamily="34" charset="0"/>
                          <a:ea typeface="Times New Roman"/>
                          <a:cs typeface="Arial" panose="020B0604020202020204" pitchFamily="34" charset="0"/>
                        </a:rPr>
                        <a:t>. 2017 г.</a:t>
                      </a:r>
                      <a:endParaRPr lang="ru-RU" sz="105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7FF"/>
                    </a:solidFill>
                  </a:tcPr>
                </a:tc>
                <a:tc>
                  <a:txBody>
                    <a:bodyPr/>
                    <a:lstStyle/>
                    <a:p>
                      <a:pPr algn="ctr">
                        <a:lnSpc>
                          <a:spcPct val="115000"/>
                        </a:lnSpc>
                        <a:spcAft>
                          <a:spcPts val="1000"/>
                        </a:spcAft>
                      </a:pPr>
                      <a:r>
                        <a:rPr lang="ru-RU" sz="1100" b="1" kern="1200" dirty="0">
                          <a:solidFill>
                            <a:schemeClr val="tx2"/>
                          </a:solidFill>
                          <a:effectLst/>
                          <a:latin typeface="Arial" panose="020B0604020202020204" pitchFamily="34" charset="0"/>
                          <a:ea typeface="Times New Roman"/>
                          <a:cs typeface="Arial" panose="020B0604020202020204" pitchFamily="34" charset="0"/>
                        </a:rPr>
                        <a:t>Субъекты Российской Федерации – лидеры по передаче услуг СОНКО (по объему средств бюджетов субъектов Российской Федерации, фактически переданных СОНКО на оказание услуг)</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7FF"/>
                    </a:solidFill>
                  </a:tcPr>
                </a:tc>
              </a:tr>
              <a:tr h="388256">
                <a:tc>
                  <a:txBody>
                    <a:bodyPr/>
                    <a:lstStyle/>
                    <a:p>
                      <a:pPr algn="l">
                        <a:lnSpc>
                          <a:spcPct val="115000"/>
                        </a:lnSpc>
                        <a:spcAft>
                          <a:spcPts val="0"/>
                        </a:spcAft>
                      </a:pPr>
                      <a:r>
                        <a:rPr lang="ru-RU" sz="1000" b="1" dirty="0">
                          <a:solidFill>
                            <a:schemeClr val="tx2"/>
                          </a:solidFill>
                          <a:effectLst/>
                          <a:latin typeface="Arial" panose="020B0604020202020204" pitchFamily="34" charset="0"/>
                          <a:ea typeface="Times New Roman"/>
                          <a:cs typeface="Arial" panose="020B0604020202020204" pitchFamily="34" charset="0"/>
                        </a:rPr>
                        <a:t>Социальная защита и социальное обслуживание</a:t>
                      </a:r>
                      <a:endParaRPr lang="ru-RU" sz="10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t"/>
                      <a:r>
                        <a:rPr lang="ru-RU" sz="1000" kern="1200" dirty="0" smtClean="0">
                          <a:solidFill>
                            <a:schemeClr val="tx2"/>
                          </a:solidFill>
                          <a:effectLst/>
                          <a:latin typeface="Arial" panose="020B0604020202020204" pitchFamily="34" charset="0"/>
                          <a:ea typeface="Times New Roman"/>
                          <a:cs typeface="Arial" panose="020B0604020202020204" pitchFamily="34" charset="0"/>
                        </a:rPr>
                        <a:t> 2 945,2</a:t>
                      </a:r>
                      <a:endParaRPr lang="ru-RU" sz="1000" kern="1200" dirty="0">
                        <a:solidFill>
                          <a:schemeClr val="tx2"/>
                        </a:solidFill>
                        <a:effectLst/>
                        <a:latin typeface="Arial" panose="020B0604020202020204" pitchFamily="34" charset="0"/>
                        <a:ea typeface="Times New Roman"/>
                        <a:cs typeface="Arial" panose="020B060402020202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kern="1200" dirty="0">
                          <a:solidFill>
                            <a:schemeClr val="tx2"/>
                          </a:solidFill>
                          <a:effectLst/>
                          <a:latin typeface="Arial" panose="020B0604020202020204" pitchFamily="34" charset="0"/>
                          <a:ea typeface="Times New Roman"/>
                          <a:cs typeface="Arial" panose="020B0604020202020204" pitchFamily="34" charset="0"/>
                        </a:rPr>
                        <a:t>5 823,2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algn="l" defTabSz="411480" rtl="0" eaLnBrk="1" latinLnBrk="0" hangingPunct="1">
                        <a:lnSpc>
                          <a:spcPct val="115000"/>
                        </a:lnSpc>
                        <a:spcAft>
                          <a:spcPts val="0"/>
                        </a:spcAft>
                      </a:pPr>
                      <a:r>
                        <a:rPr lang="ru-RU" sz="1000" kern="1200" dirty="0">
                          <a:solidFill>
                            <a:schemeClr val="tx2"/>
                          </a:solidFill>
                          <a:effectLst/>
                          <a:latin typeface="Arial" panose="020B0604020202020204" pitchFamily="34" charset="0"/>
                          <a:ea typeface="Times New Roman"/>
                          <a:cs typeface="Arial" panose="020B0604020202020204" pitchFamily="34" charset="0"/>
                        </a:rPr>
                        <a:t>г.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Москва,</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Самарская область, Республика Башкортостан,</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Московская область,</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г</a:t>
                      </a:r>
                      <a:r>
                        <a:rPr lang="ru-RU" sz="1000" kern="1200" dirty="0">
                          <a:solidFill>
                            <a:schemeClr val="tx2"/>
                          </a:solidFill>
                          <a:effectLst/>
                          <a:latin typeface="Arial" panose="020B0604020202020204" pitchFamily="34" charset="0"/>
                          <a:ea typeface="Times New Roman"/>
                          <a:cs typeface="Arial" panose="020B0604020202020204" pitchFamily="34" charset="0"/>
                        </a:rPr>
                        <a:t>. Санкт-Петербург</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369446">
                <a:tc>
                  <a:txBody>
                    <a:bodyPr/>
                    <a:lstStyle/>
                    <a:p>
                      <a:pPr algn="l">
                        <a:lnSpc>
                          <a:spcPct val="115000"/>
                        </a:lnSpc>
                        <a:spcAft>
                          <a:spcPts val="0"/>
                        </a:spcAft>
                      </a:pPr>
                      <a:r>
                        <a:rPr lang="ru-RU" sz="1000" b="1" dirty="0">
                          <a:solidFill>
                            <a:schemeClr val="tx2"/>
                          </a:solidFill>
                          <a:effectLst/>
                          <a:latin typeface="Arial" panose="020B0604020202020204" pitchFamily="34" charset="0"/>
                          <a:ea typeface="Times New Roman"/>
                          <a:cs typeface="Arial" panose="020B0604020202020204" pitchFamily="34" charset="0"/>
                        </a:rPr>
                        <a:t>Образование</a:t>
                      </a:r>
                      <a:endParaRPr lang="ru-RU" sz="10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kern="1200" dirty="0" smtClean="0">
                          <a:solidFill>
                            <a:schemeClr val="tx2"/>
                          </a:solidFill>
                          <a:effectLst/>
                          <a:latin typeface="Arial" panose="020B0604020202020204" pitchFamily="34" charset="0"/>
                          <a:ea typeface="Times New Roman"/>
                          <a:cs typeface="Arial" panose="020B0604020202020204" pitchFamily="34" charset="0"/>
                        </a:rPr>
                        <a:t>6 818,4 </a:t>
                      </a:r>
                      <a:endParaRPr lang="ru-RU" sz="1000" kern="1200" dirty="0">
                        <a:solidFill>
                          <a:schemeClr val="tx2"/>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kern="1200" dirty="0">
                          <a:solidFill>
                            <a:schemeClr val="tx2"/>
                          </a:solidFill>
                          <a:effectLst/>
                          <a:latin typeface="Arial" panose="020B0604020202020204" pitchFamily="34" charset="0"/>
                          <a:ea typeface="Times New Roman"/>
                          <a:cs typeface="Arial" panose="020B0604020202020204" pitchFamily="34" charset="0"/>
                        </a:rPr>
                        <a:t>7 424,4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algn="l" defTabSz="411480" rtl="0" eaLnBrk="1" latinLnBrk="0" hangingPunct="1">
                        <a:lnSpc>
                          <a:spcPct val="115000"/>
                        </a:lnSpc>
                        <a:spcAft>
                          <a:spcPts val="0"/>
                        </a:spcAft>
                      </a:pPr>
                      <a:r>
                        <a:rPr lang="ru-RU" sz="1000" kern="1200" dirty="0">
                          <a:solidFill>
                            <a:schemeClr val="tx2"/>
                          </a:solidFill>
                          <a:effectLst/>
                          <a:latin typeface="Arial" panose="020B0604020202020204" pitchFamily="34" charset="0"/>
                          <a:ea typeface="Times New Roman"/>
                          <a:cs typeface="Arial" panose="020B0604020202020204" pitchFamily="34" charset="0"/>
                        </a:rPr>
                        <a:t>г.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Москва,</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Самарская область,</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Республика Татарстан,</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Республика </a:t>
                      </a:r>
                      <a:r>
                        <a:rPr lang="ru-RU" sz="1000" kern="1200" dirty="0">
                          <a:solidFill>
                            <a:schemeClr val="tx2"/>
                          </a:solidFill>
                          <a:effectLst/>
                          <a:latin typeface="Arial" panose="020B0604020202020204" pitchFamily="34" charset="0"/>
                          <a:ea typeface="Times New Roman"/>
                          <a:cs typeface="Arial" panose="020B0604020202020204" pitchFamily="34" charset="0"/>
                        </a:rPr>
                        <a:t>Саха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Якутия),</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г</a:t>
                      </a:r>
                      <a:r>
                        <a:rPr lang="ru-RU" sz="1000" kern="1200" dirty="0">
                          <a:solidFill>
                            <a:schemeClr val="tx2"/>
                          </a:solidFill>
                          <a:effectLst/>
                          <a:latin typeface="Arial" panose="020B0604020202020204" pitchFamily="34" charset="0"/>
                          <a:ea typeface="Times New Roman"/>
                          <a:cs typeface="Arial" panose="020B0604020202020204" pitchFamily="34" charset="0"/>
                        </a:rPr>
                        <a:t>. Санкт-Петербург</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326516">
                <a:tc>
                  <a:txBody>
                    <a:bodyPr/>
                    <a:lstStyle/>
                    <a:p>
                      <a:pPr algn="l">
                        <a:lnSpc>
                          <a:spcPct val="115000"/>
                        </a:lnSpc>
                        <a:spcAft>
                          <a:spcPts val="0"/>
                        </a:spcAft>
                      </a:pPr>
                      <a:r>
                        <a:rPr lang="ru-RU" sz="1000" b="1" dirty="0">
                          <a:solidFill>
                            <a:schemeClr val="tx2"/>
                          </a:solidFill>
                          <a:effectLst/>
                          <a:latin typeface="Arial" panose="020B0604020202020204" pitchFamily="34" charset="0"/>
                          <a:ea typeface="Times New Roman"/>
                          <a:cs typeface="Arial" panose="020B0604020202020204" pitchFamily="34" charset="0"/>
                        </a:rPr>
                        <a:t>Культура</a:t>
                      </a:r>
                      <a:endParaRPr lang="ru-RU" sz="10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dirty="0" smtClean="0">
                          <a:solidFill>
                            <a:schemeClr val="tx2"/>
                          </a:solidFill>
                          <a:effectLst/>
                          <a:latin typeface="Arial" panose="020B0604020202020204" pitchFamily="34" charset="0"/>
                          <a:ea typeface="Calibri"/>
                          <a:cs typeface="Arial" panose="020B0604020202020204" pitchFamily="34" charset="0"/>
                        </a:rPr>
                        <a:t>1 912,</a:t>
                      </a:r>
                      <a:r>
                        <a:rPr lang="ru-RU" sz="1000" baseline="0" dirty="0" smtClean="0">
                          <a:solidFill>
                            <a:schemeClr val="tx2"/>
                          </a:solidFill>
                          <a:effectLst/>
                          <a:latin typeface="Arial" panose="020B0604020202020204" pitchFamily="34" charset="0"/>
                          <a:ea typeface="Calibri"/>
                          <a:cs typeface="Arial" panose="020B0604020202020204" pitchFamily="34" charset="0"/>
                        </a:rPr>
                        <a:t> </a:t>
                      </a:r>
                      <a:r>
                        <a:rPr lang="ru-RU" sz="1000" dirty="0" smtClean="0">
                          <a:solidFill>
                            <a:schemeClr val="tx2"/>
                          </a:solidFill>
                          <a:effectLst/>
                          <a:latin typeface="Arial" panose="020B0604020202020204" pitchFamily="34" charset="0"/>
                          <a:ea typeface="Calibri"/>
                          <a:cs typeface="Arial" panose="020B0604020202020204" pitchFamily="34" charset="0"/>
                        </a:rPr>
                        <a:t>5</a:t>
                      </a:r>
                      <a:endParaRPr lang="ru-RU" sz="10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dirty="0">
                          <a:solidFill>
                            <a:schemeClr val="tx2"/>
                          </a:solidFill>
                          <a:effectLst/>
                          <a:latin typeface="Arial" panose="020B0604020202020204" pitchFamily="34" charset="0"/>
                          <a:ea typeface="Times New Roman"/>
                          <a:cs typeface="Arial" panose="020B0604020202020204" pitchFamily="34" charset="0"/>
                        </a:rPr>
                        <a:t>3 853,2</a:t>
                      </a:r>
                      <a:endParaRPr lang="ru-RU" sz="10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algn="l" defTabSz="411480" rtl="0" eaLnBrk="1" latinLnBrk="0" hangingPunct="1">
                        <a:lnSpc>
                          <a:spcPct val="115000"/>
                        </a:lnSpc>
                        <a:spcAft>
                          <a:spcPts val="0"/>
                        </a:spcAft>
                      </a:pPr>
                      <a:r>
                        <a:rPr lang="ru-RU" sz="1000" kern="1200" dirty="0">
                          <a:solidFill>
                            <a:schemeClr val="tx2"/>
                          </a:solidFill>
                          <a:effectLst/>
                          <a:latin typeface="Arial" panose="020B0604020202020204" pitchFamily="34" charset="0"/>
                          <a:ea typeface="Times New Roman"/>
                          <a:cs typeface="Arial" panose="020B0604020202020204" pitchFamily="34" charset="0"/>
                        </a:rPr>
                        <a:t>г.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Москва,</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Республика Татарстан,</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г</a:t>
                      </a:r>
                      <a:r>
                        <a:rPr lang="ru-RU" sz="1000" kern="1200" dirty="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Санкт-Петербург,</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Самарская область,</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Приморский </a:t>
                      </a:r>
                      <a:r>
                        <a:rPr lang="ru-RU" sz="1000" kern="1200" dirty="0">
                          <a:solidFill>
                            <a:schemeClr val="tx2"/>
                          </a:solidFill>
                          <a:effectLst/>
                          <a:latin typeface="Arial" panose="020B0604020202020204" pitchFamily="34" charset="0"/>
                          <a:ea typeface="Times New Roman"/>
                          <a:cs typeface="Arial" panose="020B0604020202020204" pitchFamily="34" charset="0"/>
                        </a:rPr>
                        <a:t>край</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390312">
                <a:tc>
                  <a:txBody>
                    <a:bodyPr/>
                    <a:lstStyle/>
                    <a:p>
                      <a:pPr algn="l">
                        <a:lnSpc>
                          <a:spcPct val="115000"/>
                        </a:lnSpc>
                        <a:spcAft>
                          <a:spcPts val="0"/>
                        </a:spcAft>
                      </a:pPr>
                      <a:r>
                        <a:rPr lang="ru-RU" sz="1000" b="1" dirty="0">
                          <a:solidFill>
                            <a:schemeClr val="tx2"/>
                          </a:solidFill>
                          <a:effectLst/>
                          <a:latin typeface="Arial" panose="020B0604020202020204" pitchFamily="34" charset="0"/>
                          <a:ea typeface="Times New Roman"/>
                          <a:cs typeface="Arial" panose="020B0604020202020204" pitchFamily="34" charset="0"/>
                        </a:rPr>
                        <a:t>Здравоохранение</a:t>
                      </a:r>
                      <a:endParaRPr lang="ru-RU" sz="10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dirty="0" smtClean="0">
                          <a:solidFill>
                            <a:schemeClr val="tx2"/>
                          </a:solidFill>
                          <a:effectLst/>
                          <a:latin typeface="Arial" panose="020B0604020202020204" pitchFamily="34" charset="0"/>
                          <a:ea typeface="Calibri"/>
                          <a:cs typeface="Arial" panose="020B0604020202020204" pitchFamily="34" charset="0"/>
                        </a:rPr>
                        <a:t>248</a:t>
                      </a:r>
                      <a:r>
                        <a:rPr lang="ru-RU" sz="1000" baseline="0" dirty="0" smtClean="0">
                          <a:solidFill>
                            <a:schemeClr val="tx2"/>
                          </a:solidFill>
                          <a:effectLst/>
                          <a:latin typeface="Arial" panose="020B0604020202020204" pitchFamily="34" charset="0"/>
                          <a:ea typeface="Calibri"/>
                          <a:cs typeface="Arial" panose="020B0604020202020204" pitchFamily="34" charset="0"/>
                        </a:rPr>
                        <a:t>,</a:t>
                      </a:r>
                      <a:r>
                        <a:rPr lang="ru-RU" sz="1000" dirty="0" smtClean="0">
                          <a:solidFill>
                            <a:schemeClr val="tx2"/>
                          </a:solidFill>
                          <a:effectLst/>
                          <a:latin typeface="Arial" panose="020B0604020202020204" pitchFamily="34" charset="0"/>
                          <a:ea typeface="Calibri"/>
                          <a:cs typeface="Arial" panose="020B0604020202020204" pitchFamily="34" charset="0"/>
                        </a:rPr>
                        <a:t>9</a:t>
                      </a:r>
                      <a:endParaRPr lang="ru-RU" sz="10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dirty="0">
                          <a:solidFill>
                            <a:schemeClr val="tx2"/>
                          </a:solidFill>
                          <a:effectLst/>
                          <a:latin typeface="Arial" panose="020B0604020202020204" pitchFamily="34" charset="0"/>
                          <a:ea typeface="Arial"/>
                          <a:cs typeface="Arial" panose="020B0604020202020204" pitchFamily="34" charset="0"/>
                        </a:rPr>
                        <a:t>644,7</a:t>
                      </a:r>
                      <a:endParaRPr lang="ru-RU" sz="10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algn="l" defTabSz="411480" rtl="0" eaLnBrk="1" latinLnBrk="0" hangingPunct="1">
                        <a:lnSpc>
                          <a:spcPct val="115000"/>
                        </a:lnSpc>
                        <a:spcAft>
                          <a:spcPts val="0"/>
                        </a:spcAft>
                      </a:pPr>
                      <a:r>
                        <a:rPr lang="ru-RU" sz="1000" kern="1200" dirty="0">
                          <a:solidFill>
                            <a:schemeClr val="tx2"/>
                          </a:solidFill>
                          <a:effectLst/>
                          <a:latin typeface="Arial" panose="020B0604020202020204" pitchFamily="34" charset="0"/>
                          <a:ea typeface="Times New Roman"/>
                          <a:cs typeface="Arial" panose="020B0604020202020204" pitchFamily="34" charset="0"/>
                        </a:rPr>
                        <a:t>Курская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область,</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г</a:t>
                      </a:r>
                      <a:r>
                        <a:rPr lang="ru-RU" sz="1000" kern="1200" dirty="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Москва,</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Ханты-Мансийский </a:t>
                      </a:r>
                      <a:r>
                        <a:rPr lang="ru-RU" sz="1000" kern="1200" dirty="0">
                          <a:solidFill>
                            <a:schemeClr val="tx2"/>
                          </a:solidFill>
                          <a:effectLst/>
                          <a:latin typeface="Arial" panose="020B0604020202020204" pitchFamily="34" charset="0"/>
                          <a:ea typeface="Times New Roman"/>
                          <a:cs typeface="Arial" panose="020B0604020202020204" pitchFamily="34" charset="0"/>
                        </a:rPr>
                        <a:t>автономный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округ,</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Республика Татарстан,</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Республика </a:t>
                      </a:r>
                      <a:r>
                        <a:rPr lang="ru-RU" sz="1000" kern="1200" dirty="0">
                          <a:solidFill>
                            <a:schemeClr val="tx2"/>
                          </a:solidFill>
                          <a:effectLst/>
                          <a:latin typeface="Arial" panose="020B0604020202020204" pitchFamily="34" charset="0"/>
                          <a:ea typeface="Times New Roman"/>
                          <a:cs typeface="Arial" panose="020B0604020202020204" pitchFamily="34" charset="0"/>
                        </a:rPr>
                        <a:t>Карелия</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379679">
                <a:tc>
                  <a:txBody>
                    <a:bodyPr/>
                    <a:lstStyle/>
                    <a:p>
                      <a:pPr algn="l">
                        <a:lnSpc>
                          <a:spcPct val="115000"/>
                        </a:lnSpc>
                        <a:spcAft>
                          <a:spcPts val="0"/>
                        </a:spcAft>
                      </a:pPr>
                      <a:r>
                        <a:rPr lang="ru-RU" sz="1000" b="1" dirty="0">
                          <a:solidFill>
                            <a:schemeClr val="tx2"/>
                          </a:solidFill>
                          <a:effectLst/>
                          <a:latin typeface="Arial" panose="020B0604020202020204" pitchFamily="34" charset="0"/>
                          <a:ea typeface="Times New Roman"/>
                          <a:cs typeface="Arial" panose="020B0604020202020204" pitchFamily="34" charset="0"/>
                        </a:rPr>
                        <a:t>Физкультура и массовый спорт</a:t>
                      </a:r>
                      <a:endParaRPr lang="ru-RU" sz="10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dirty="0" smtClean="0">
                          <a:solidFill>
                            <a:schemeClr val="tx2"/>
                          </a:solidFill>
                          <a:effectLst/>
                          <a:latin typeface="Arial" panose="020B0604020202020204" pitchFamily="34" charset="0"/>
                          <a:ea typeface="Calibri"/>
                          <a:cs typeface="Arial" panose="020B0604020202020204" pitchFamily="34" charset="0"/>
                        </a:rPr>
                        <a:t>5 652,</a:t>
                      </a:r>
                      <a:r>
                        <a:rPr lang="ru-RU" sz="1000" baseline="0" dirty="0" smtClean="0">
                          <a:solidFill>
                            <a:schemeClr val="tx2"/>
                          </a:solidFill>
                          <a:effectLst/>
                          <a:latin typeface="Arial" panose="020B0604020202020204" pitchFamily="34" charset="0"/>
                          <a:ea typeface="Calibri"/>
                          <a:cs typeface="Arial" panose="020B0604020202020204" pitchFamily="34" charset="0"/>
                        </a:rPr>
                        <a:t> </a:t>
                      </a:r>
                      <a:r>
                        <a:rPr lang="ru-RU" sz="1000" dirty="0" smtClean="0">
                          <a:solidFill>
                            <a:schemeClr val="tx2"/>
                          </a:solidFill>
                          <a:effectLst/>
                          <a:latin typeface="Arial" panose="020B0604020202020204" pitchFamily="34" charset="0"/>
                          <a:ea typeface="Calibri"/>
                          <a:cs typeface="Arial" panose="020B0604020202020204" pitchFamily="34" charset="0"/>
                        </a:rPr>
                        <a:t>2</a:t>
                      </a:r>
                      <a:endParaRPr lang="ru-RU" sz="10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dirty="0">
                          <a:solidFill>
                            <a:schemeClr val="tx2"/>
                          </a:solidFill>
                          <a:effectLst/>
                          <a:latin typeface="Arial" panose="020B0604020202020204" pitchFamily="34" charset="0"/>
                          <a:ea typeface="Times New Roman"/>
                          <a:cs typeface="Arial" panose="020B0604020202020204" pitchFamily="34" charset="0"/>
                        </a:rPr>
                        <a:t>6 310,9</a:t>
                      </a:r>
                      <a:endParaRPr lang="ru-RU" sz="10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algn="l" defTabSz="411480" rtl="0" eaLnBrk="1" latinLnBrk="0" hangingPunct="1">
                        <a:lnSpc>
                          <a:spcPct val="115000"/>
                        </a:lnSpc>
                        <a:spcAft>
                          <a:spcPts val="0"/>
                        </a:spcAft>
                      </a:pPr>
                      <a:r>
                        <a:rPr lang="ru-RU" sz="1000" kern="1200" dirty="0">
                          <a:solidFill>
                            <a:schemeClr val="tx2"/>
                          </a:solidFill>
                          <a:effectLst/>
                          <a:latin typeface="Arial" panose="020B0604020202020204" pitchFamily="34" charset="0"/>
                          <a:ea typeface="Times New Roman"/>
                          <a:cs typeface="Arial" panose="020B0604020202020204" pitchFamily="34" charset="0"/>
                        </a:rPr>
                        <a:t>Красноярский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край,</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Ханты-Мансийский </a:t>
                      </a:r>
                      <a:r>
                        <a:rPr lang="ru-RU" sz="1000" kern="1200" dirty="0">
                          <a:solidFill>
                            <a:schemeClr val="tx2"/>
                          </a:solidFill>
                          <a:effectLst/>
                          <a:latin typeface="Arial" panose="020B0604020202020204" pitchFamily="34" charset="0"/>
                          <a:ea typeface="Times New Roman"/>
                          <a:cs typeface="Arial" panose="020B0604020202020204" pitchFamily="34" charset="0"/>
                        </a:rPr>
                        <a:t>автономный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округ,</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Чеченская республика,</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Оренбургская область,</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г</a:t>
                      </a:r>
                      <a:r>
                        <a:rPr lang="ru-RU" sz="1000" kern="1200" dirty="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Санкт-Петербург</a:t>
                      </a:r>
                      <a:endParaRPr lang="ru-RU" sz="1000" kern="1200" dirty="0">
                        <a:solidFill>
                          <a:schemeClr val="tx2"/>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7"/>
                  </a:ext>
                </a:extLst>
              </a:tr>
              <a:tr h="309498">
                <a:tc>
                  <a:txBody>
                    <a:bodyPr/>
                    <a:lstStyle/>
                    <a:p>
                      <a:pPr algn="l">
                        <a:lnSpc>
                          <a:spcPct val="115000"/>
                        </a:lnSpc>
                        <a:spcAft>
                          <a:spcPts val="0"/>
                        </a:spcAft>
                      </a:pPr>
                      <a:r>
                        <a:rPr lang="ru-RU" sz="1000" b="1" dirty="0">
                          <a:solidFill>
                            <a:schemeClr val="tx2"/>
                          </a:solidFill>
                          <a:effectLst/>
                          <a:latin typeface="Arial" panose="020B0604020202020204" pitchFamily="34" charset="0"/>
                          <a:ea typeface="Times New Roman"/>
                          <a:cs typeface="Arial" panose="020B0604020202020204" pitchFamily="34" charset="0"/>
                        </a:rPr>
                        <a:t>Молодежная политика</a:t>
                      </a:r>
                      <a:endParaRPr lang="ru-RU" sz="10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dirty="0" smtClean="0">
                          <a:solidFill>
                            <a:schemeClr val="tx2"/>
                          </a:solidFill>
                          <a:effectLst/>
                          <a:latin typeface="Arial" panose="020B0604020202020204" pitchFamily="34" charset="0"/>
                          <a:ea typeface="Calibri"/>
                          <a:cs typeface="Arial" panose="020B0604020202020204" pitchFamily="34" charset="0"/>
                        </a:rPr>
                        <a:t>458,4</a:t>
                      </a:r>
                      <a:endParaRPr lang="ru-RU" sz="10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R="561340" algn="l">
                        <a:lnSpc>
                          <a:spcPct val="115000"/>
                        </a:lnSpc>
                        <a:spcAft>
                          <a:spcPts val="0"/>
                        </a:spcAft>
                      </a:pPr>
                      <a:r>
                        <a:rPr lang="ru-RU" sz="1000" dirty="0">
                          <a:solidFill>
                            <a:schemeClr val="tx2"/>
                          </a:solidFill>
                          <a:effectLst/>
                          <a:latin typeface="Arial" panose="020B0604020202020204" pitchFamily="34" charset="0"/>
                          <a:ea typeface="Times New Roman"/>
                          <a:cs typeface="Arial" panose="020B0604020202020204" pitchFamily="34" charset="0"/>
                        </a:rPr>
                        <a:t>596,9</a:t>
                      </a:r>
                      <a:endParaRPr lang="ru-RU" sz="10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algn="l" defTabSz="411480" rtl="0" eaLnBrk="1" latinLnBrk="0" hangingPunct="1">
                        <a:lnSpc>
                          <a:spcPct val="115000"/>
                        </a:lnSpc>
                        <a:spcAft>
                          <a:spcPts val="0"/>
                        </a:spcAft>
                      </a:pPr>
                      <a:r>
                        <a:rPr lang="ru-RU" sz="1000" kern="1200" dirty="0">
                          <a:solidFill>
                            <a:schemeClr val="tx2"/>
                          </a:solidFill>
                          <a:effectLst/>
                          <a:latin typeface="Arial" panose="020B0604020202020204" pitchFamily="34" charset="0"/>
                          <a:ea typeface="Times New Roman"/>
                          <a:cs typeface="Arial" panose="020B0604020202020204" pitchFamily="34" charset="0"/>
                        </a:rPr>
                        <a:t>Республика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Татарстан,</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Приморский край,</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Ямало-Ненецкий </a:t>
                      </a:r>
                      <a:r>
                        <a:rPr lang="ru-RU" sz="1000" kern="1200" dirty="0">
                          <a:solidFill>
                            <a:schemeClr val="tx2"/>
                          </a:solidFill>
                          <a:effectLst/>
                          <a:latin typeface="Arial" panose="020B0604020202020204" pitchFamily="34" charset="0"/>
                          <a:ea typeface="Times New Roman"/>
                          <a:cs typeface="Arial" panose="020B0604020202020204" pitchFamily="34" charset="0"/>
                        </a:rPr>
                        <a:t>автономный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округ,</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Челябинская область,</a:t>
                      </a:r>
                      <a:r>
                        <a:rPr lang="ru-RU" sz="10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1000" kern="1200" dirty="0" smtClean="0">
                          <a:solidFill>
                            <a:schemeClr val="tx2"/>
                          </a:solidFill>
                          <a:effectLst/>
                          <a:latin typeface="Arial" panose="020B0604020202020204" pitchFamily="34" charset="0"/>
                          <a:ea typeface="Times New Roman"/>
                          <a:cs typeface="Arial" panose="020B0604020202020204" pitchFamily="34" charset="0"/>
                        </a:rPr>
                        <a:t>Тульская </a:t>
                      </a:r>
                      <a:r>
                        <a:rPr lang="ru-RU" sz="1000" kern="1200" dirty="0">
                          <a:solidFill>
                            <a:schemeClr val="tx2"/>
                          </a:solidFill>
                          <a:effectLst/>
                          <a:latin typeface="Arial" panose="020B0604020202020204" pitchFamily="34" charset="0"/>
                          <a:ea typeface="Times New Roman"/>
                          <a:cs typeface="Arial" panose="020B0604020202020204" pitchFamily="34" charset="0"/>
                        </a:rPr>
                        <a:t>область</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8"/>
                  </a:ext>
                </a:extLst>
              </a:tr>
            </a:tbl>
          </a:graphicData>
        </a:graphic>
      </p:graphicFrame>
      <p:sp>
        <p:nvSpPr>
          <p:cNvPr id="11" name="Номер слайда 3"/>
          <p:cNvSpPr txBox="1">
            <a:spLocks/>
          </p:cNvSpPr>
          <p:nvPr/>
        </p:nvSpPr>
        <p:spPr>
          <a:xfrm>
            <a:off x="8109809" y="353922"/>
            <a:ext cx="406342"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4</a:t>
            </a:fld>
            <a:endParaRPr lang="ru-RU" sz="2000" dirty="0">
              <a:solidFill>
                <a:srgbClr val="00B2A9"/>
              </a:solidFill>
              <a:latin typeface="Arial"/>
              <a:cs typeface="Arial"/>
            </a:endParaRPr>
          </a:p>
        </p:txBody>
      </p:sp>
      <p:sp>
        <p:nvSpPr>
          <p:cNvPr id="13" name="Прямоугольник 12"/>
          <p:cNvSpPr/>
          <p:nvPr/>
        </p:nvSpPr>
        <p:spPr>
          <a:xfrm>
            <a:off x="829337" y="31899"/>
            <a:ext cx="7452888" cy="707886"/>
          </a:xfrm>
          <a:prstGeom prst="rect">
            <a:avLst/>
          </a:prstGeom>
        </p:spPr>
        <p:txBody>
          <a:bodyPr wrap="square">
            <a:spAutoFit/>
          </a:bodyPr>
          <a:lstStyle/>
          <a:p>
            <a:pPr algn="ctr"/>
            <a:r>
              <a:rPr lang="ru-RU" sz="2000" b="1" dirty="0">
                <a:solidFill>
                  <a:schemeClr val="tx2"/>
                </a:solidFill>
              </a:rPr>
              <a:t>Сводная информация по реализации Комплекса мер в разрезе отраслей социальной </a:t>
            </a:r>
            <a:r>
              <a:rPr lang="ru-RU" sz="2000" b="1" dirty="0" smtClean="0">
                <a:solidFill>
                  <a:schemeClr val="tx2"/>
                </a:solidFill>
              </a:rPr>
              <a:t>сферы в 2016-2017 годах </a:t>
            </a:r>
            <a:r>
              <a:rPr lang="ru-RU" sz="1200" b="1" dirty="0" smtClean="0">
                <a:solidFill>
                  <a:schemeClr val="tx2"/>
                </a:solidFill>
              </a:rPr>
              <a:t>(</a:t>
            </a:r>
            <a:r>
              <a:rPr lang="ru-RU" sz="1200" b="1" dirty="0" smtClean="0">
                <a:solidFill>
                  <a:schemeClr val="tx2"/>
                </a:solidFill>
                <a:latin typeface="Arial" panose="020B0604020202020204" pitchFamily="34" charset="0"/>
                <a:ea typeface="Times New Roman"/>
                <a:cs typeface="Arial" panose="020B0604020202020204" pitchFamily="34" charset="0"/>
              </a:rPr>
              <a:t>по </a:t>
            </a:r>
            <a:r>
              <a:rPr lang="ru-RU" sz="1200" b="1" dirty="0">
                <a:solidFill>
                  <a:schemeClr val="tx2"/>
                </a:solidFill>
                <a:latin typeface="Arial" panose="020B0604020202020204" pitchFamily="34" charset="0"/>
                <a:ea typeface="Times New Roman"/>
                <a:cs typeface="Arial" panose="020B0604020202020204" pitchFamily="34" charset="0"/>
              </a:rPr>
              <a:t>всем субъектам </a:t>
            </a:r>
            <a:r>
              <a:rPr lang="ru-RU" sz="1200" b="1" dirty="0" smtClean="0">
                <a:solidFill>
                  <a:schemeClr val="tx2"/>
                </a:solidFill>
                <a:latin typeface="Arial" panose="020B0604020202020204" pitchFamily="34" charset="0"/>
                <a:ea typeface="Times New Roman"/>
                <a:cs typeface="Arial" panose="020B0604020202020204" pitchFamily="34" charset="0"/>
              </a:rPr>
              <a:t>РФ)</a:t>
            </a:r>
            <a:endParaRPr lang="ru-RU" altLang="ru-RU" sz="1200" dirty="0">
              <a:solidFill>
                <a:schemeClr val="tx2"/>
              </a:solidFill>
              <a:latin typeface="Arial"/>
              <a:cs typeface="Arial"/>
            </a:endParaRPr>
          </a:p>
        </p:txBody>
      </p:sp>
    </p:spTree>
    <p:extLst>
      <p:ext uri="{BB962C8B-B14F-4D97-AF65-F5344CB8AC3E}">
        <p14:creationId xmlns:p14="http://schemas.microsoft.com/office/powerpoint/2010/main" xmlns="" val="36246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3"/>
          <p:cNvSpPr txBox="1">
            <a:spLocks/>
          </p:cNvSpPr>
          <p:nvPr/>
        </p:nvSpPr>
        <p:spPr>
          <a:xfrm>
            <a:off x="7929048" y="353922"/>
            <a:ext cx="406342"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5</a:t>
            </a:fld>
            <a:endParaRPr lang="ru-RU" sz="2000" dirty="0">
              <a:solidFill>
                <a:srgbClr val="00B2A9"/>
              </a:solidFill>
              <a:latin typeface="Arial"/>
              <a:cs typeface="Arial"/>
            </a:endParaRPr>
          </a:p>
        </p:txBody>
      </p:sp>
      <p:graphicFrame>
        <p:nvGraphicFramePr>
          <p:cNvPr id="3" name="Диаграмма 2"/>
          <p:cNvGraphicFramePr/>
          <p:nvPr>
            <p:extLst>
              <p:ext uri="{D42A27DB-BD31-4B8C-83A1-F6EECF244321}">
                <p14:modId xmlns:p14="http://schemas.microsoft.com/office/powerpoint/2010/main" xmlns="" val="3667413411"/>
              </p:ext>
            </p:extLst>
          </p:nvPr>
        </p:nvGraphicFramePr>
        <p:xfrm>
          <a:off x="893146" y="1116417"/>
          <a:ext cx="7173192" cy="3125603"/>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893146" y="61534"/>
            <a:ext cx="7504898" cy="707886"/>
          </a:xfrm>
          <a:prstGeom prst="rect">
            <a:avLst/>
          </a:prstGeom>
        </p:spPr>
        <p:txBody>
          <a:bodyPr wrap="square">
            <a:spAutoFit/>
          </a:bodyPr>
          <a:lstStyle/>
          <a:p>
            <a:pPr algn="ctr"/>
            <a:r>
              <a:rPr lang="ru-RU" sz="2000" b="1" dirty="0">
                <a:solidFill>
                  <a:schemeClr val="tx2"/>
                </a:solidFill>
              </a:rPr>
              <a:t>Сводная информация по реализации Комплекса мер в разрезе отраслей социальной сферы в 2017 году </a:t>
            </a:r>
            <a:r>
              <a:rPr lang="ru-RU" sz="1200" b="1" dirty="0" smtClean="0">
                <a:solidFill>
                  <a:schemeClr val="tx2"/>
                </a:solidFill>
              </a:rPr>
              <a:t>(</a:t>
            </a:r>
            <a:r>
              <a:rPr lang="ru-RU" sz="1200" b="1" dirty="0">
                <a:solidFill>
                  <a:schemeClr val="tx2"/>
                </a:solidFill>
              </a:rPr>
              <a:t>по всем субъектам РФ)</a:t>
            </a:r>
            <a:endParaRPr lang="ru-RU" altLang="ru-RU" sz="1200" b="1" dirty="0">
              <a:solidFill>
                <a:schemeClr val="tx2"/>
              </a:solidFill>
            </a:endParaRPr>
          </a:p>
        </p:txBody>
      </p:sp>
    </p:spTree>
    <p:extLst>
      <p:ext uri="{BB962C8B-B14F-4D97-AF65-F5344CB8AC3E}">
        <p14:creationId xmlns:p14="http://schemas.microsoft.com/office/powerpoint/2010/main" xmlns="" val="1862660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Рисунок 21"/>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612890"/>
            <a:ext cx="4969939" cy="141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0" name="Text Box 23"/>
          <p:cNvSpPr txBox="1">
            <a:spLocks noChangeArrowheads="1"/>
          </p:cNvSpPr>
          <p:nvPr/>
        </p:nvSpPr>
        <p:spPr bwMode="auto">
          <a:xfrm>
            <a:off x="2490220" y="3864257"/>
            <a:ext cx="2754243" cy="262586"/>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ru-RU" altLang="ru-RU" sz="1200">
              <a:solidFill>
                <a:srgbClr val="000000"/>
              </a:solidFill>
            </a:endParaRPr>
          </a:p>
        </p:txBody>
      </p:sp>
      <p:sp>
        <p:nvSpPr>
          <p:cNvPr id="14341" name="Text Box 25"/>
          <p:cNvSpPr txBox="1">
            <a:spLocks noChangeArrowheads="1"/>
          </p:cNvSpPr>
          <p:nvPr/>
        </p:nvSpPr>
        <p:spPr bwMode="auto">
          <a:xfrm>
            <a:off x="2499221" y="2922964"/>
            <a:ext cx="237021" cy="1370581"/>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p:txBody>
      </p:sp>
      <p:sp>
        <p:nvSpPr>
          <p:cNvPr id="4" name="Прямоугольник 3"/>
          <p:cNvSpPr/>
          <p:nvPr/>
        </p:nvSpPr>
        <p:spPr>
          <a:xfrm>
            <a:off x="216019" y="2228254"/>
            <a:ext cx="900079" cy="18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7166" tIns="38583" rIns="77166" bIns="38583" anchor="ctr"/>
          <a:lstStyle/>
          <a:p>
            <a:pPr algn="ctr" eaLnBrk="0" hangingPunct="0">
              <a:defRPr/>
            </a:pPr>
            <a:endParaRPr lang="ru-RU">
              <a:solidFill>
                <a:prstClr val="white"/>
              </a:solidFill>
            </a:endParaRPr>
          </a:p>
        </p:txBody>
      </p:sp>
      <p:sp>
        <p:nvSpPr>
          <p:cNvPr id="14343" name="Прямоугольник 21"/>
          <p:cNvSpPr>
            <a:spLocks noChangeArrowheads="1"/>
          </p:cNvSpPr>
          <p:nvPr/>
        </p:nvSpPr>
        <p:spPr bwMode="auto">
          <a:xfrm>
            <a:off x="1054594" y="2432050"/>
            <a:ext cx="7077625" cy="2779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p>
            <a:pPr eaLnBrk="0" hangingPunct="0"/>
            <a:endParaRPr lang="ru-RU" altLang="ru-RU" sz="1300" i="1">
              <a:solidFill>
                <a:srgbClr val="000000"/>
              </a:solidFill>
              <a:latin typeface="Times New Roman" pitchFamily="18"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xmlns="" val="2228730162"/>
              </p:ext>
            </p:extLst>
          </p:nvPr>
        </p:nvGraphicFramePr>
        <p:xfrm>
          <a:off x="42529" y="805065"/>
          <a:ext cx="8566335" cy="3958321"/>
        </p:xfrm>
        <a:graphic>
          <a:graphicData uri="http://schemas.openxmlformats.org/drawingml/2006/table">
            <a:tbl>
              <a:tblPr/>
              <a:tblGrid>
                <a:gridCol w="1552355">
                  <a:extLst>
                    <a:ext uri="{9D8B030D-6E8A-4147-A177-3AD203B41FA5}">
                      <a16:colId xmlns="" xmlns:a16="http://schemas.microsoft.com/office/drawing/2014/main" val="20000"/>
                    </a:ext>
                  </a:extLst>
                </a:gridCol>
                <a:gridCol w="1626781">
                  <a:extLst>
                    <a:ext uri="{9D8B030D-6E8A-4147-A177-3AD203B41FA5}">
                      <a16:colId xmlns="" xmlns:a16="http://schemas.microsoft.com/office/drawing/2014/main" val="20002"/>
                    </a:ext>
                  </a:extLst>
                </a:gridCol>
                <a:gridCol w="1520456">
                  <a:extLst>
                    <a:ext uri="{9D8B030D-6E8A-4147-A177-3AD203B41FA5}">
                      <a16:colId xmlns="" xmlns:a16="http://schemas.microsoft.com/office/drawing/2014/main" val="20003"/>
                    </a:ext>
                  </a:extLst>
                </a:gridCol>
                <a:gridCol w="3866743"/>
              </a:tblGrid>
              <a:tr h="48723">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00" b="1" i="0" u="none" strike="noStrike" cap="none" normalizeH="0" baseline="0" dirty="0">
                        <a:ln>
                          <a:noFill/>
                        </a:ln>
                        <a:solidFill>
                          <a:srgbClr val="283583"/>
                        </a:solidFill>
                        <a:effectLst/>
                        <a:latin typeface="Arial" charset="0"/>
                        <a:cs typeface="Arial" charset="0"/>
                        <a:sym typeface="Arial" charset="0"/>
                      </a:endParaRPr>
                    </a:p>
                  </a:txBody>
                  <a:tcPr marL="64806" marR="6480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9D9D9"/>
                    </a:solidFill>
                  </a:tcPr>
                </a:tc>
                <a:tc hMerge="1">
                  <a:txBody>
                    <a:bodyPr/>
                    <a:lstStyle/>
                    <a:p>
                      <a:endParaRPr lang="ru-RU"/>
                    </a:p>
                  </a:txBody>
                  <a:tcPr/>
                </a:tc>
                <a:tc hMerge="1">
                  <a:txBody>
                    <a:bodyPr/>
                    <a:lstStyle/>
                    <a:p>
                      <a:endParaRPr lang="ru-R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00" b="1" i="0" u="none" strike="noStrike" cap="none" normalizeH="0" baseline="0" dirty="0">
                        <a:ln>
                          <a:noFill/>
                        </a:ln>
                        <a:solidFill>
                          <a:srgbClr val="283583"/>
                        </a:solidFill>
                        <a:effectLst/>
                        <a:latin typeface="Arial" charset="0"/>
                        <a:cs typeface="Arial" charset="0"/>
                        <a:sym typeface="Arial" charset="0"/>
                      </a:endParaRPr>
                    </a:p>
                  </a:txBody>
                  <a:tcPr marL="64806" marR="6480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9D9D9"/>
                    </a:solidFill>
                  </a:tcPr>
                </a:tc>
                <a:extLst>
                  <a:ext uri="{0D108BD9-81ED-4DB2-BD59-A6C34878D82A}">
                    <a16:rowId xmlns="" xmlns:a16="http://schemas.microsoft.com/office/drawing/2014/main" val="10000"/>
                  </a:ext>
                </a:extLst>
              </a:tr>
              <a:tr h="677300">
                <a:tc>
                  <a:txBody>
                    <a:bodyPr/>
                    <a:lstStyle/>
                    <a:p>
                      <a:pPr>
                        <a:lnSpc>
                          <a:spcPct val="115000"/>
                        </a:lnSpc>
                        <a:spcAft>
                          <a:spcPts val="0"/>
                        </a:spcAft>
                      </a:pPr>
                      <a:r>
                        <a:rPr lang="ru-RU" sz="900" b="1" dirty="0">
                          <a:solidFill>
                            <a:schemeClr val="tx2"/>
                          </a:solidFill>
                          <a:effectLst/>
                          <a:latin typeface="Arial" panose="020B0604020202020204" pitchFamily="34" charset="0"/>
                          <a:ea typeface="Times New Roman"/>
                          <a:cs typeface="Arial" panose="020B0604020202020204" pitchFamily="34" charset="0"/>
                        </a:rPr>
                        <a:t>Отрасли социальной сферы</a:t>
                      </a:r>
                      <a:endParaRPr lang="ru-RU" sz="8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nSpc>
                          <a:spcPct val="115000"/>
                        </a:lnSpc>
                        <a:spcAft>
                          <a:spcPts val="0"/>
                        </a:spcAft>
                      </a:pPr>
                      <a:r>
                        <a:rPr lang="ru-RU" sz="900" b="1" dirty="0" smtClean="0">
                          <a:solidFill>
                            <a:schemeClr val="tx2"/>
                          </a:solidFill>
                          <a:effectLst/>
                          <a:latin typeface="Arial" panose="020B0604020202020204" pitchFamily="34" charset="0"/>
                          <a:ea typeface="Times New Roman"/>
                          <a:cs typeface="Arial" panose="020B0604020202020204" pitchFamily="34" charset="0"/>
                        </a:rPr>
                        <a:t>Число получателей услуги, чел.</a:t>
                      </a:r>
                      <a:br>
                        <a:rPr lang="ru-RU" sz="900" b="1" dirty="0" smtClean="0">
                          <a:solidFill>
                            <a:schemeClr val="tx2"/>
                          </a:solidFill>
                          <a:effectLst/>
                          <a:latin typeface="Arial" panose="020B0604020202020204" pitchFamily="34" charset="0"/>
                          <a:ea typeface="Times New Roman"/>
                          <a:cs typeface="Arial" panose="020B0604020202020204" pitchFamily="34" charset="0"/>
                        </a:rPr>
                      </a:br>
                      <a:r>
                        <a:rPr lang="ru-RU" sz="900" b="1" dirty="0" smtClean="0">
                          <a:solidFill>
                            <a:schemeClr val="tx2"/>
                          </a:solidFill>
                          <a:effectLst/>
                          <a:latin typeface="Arial" panose="020B0604020202020204" pitchFamily="34" charset="0"/>
                          <a:ea typeface="Times New Roman"/>
                          <a:cs typeface="Arial" panose="020B0604020202020204" pitchFamily="34" charset="0"/>
                        </a:rPr>
                        <a:t>(по всем субъектам Российской Федерации)</a:t>
                      </a:r>
                      <a:endParaRPr lang="ru-RU" sz="8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nSpc>
                          <a:spcPct val="115000"/>
                        </a:lnSpc>
                        <a:spcAft>
                          <a:spcPts val="0"/>
                        </a:spcAft>
                      </a:pPr>
                      <a:r>
                        <a:rPr lang="ru-RU" sz="900" b="1" dirty="0" smtClean="0">
                          <a:solidFill>
                            <a:schemeClr val="tx2"/>
                          </a:solidFill>
                          <a:effectLst/>
                          <a:latin typeface="Arial" panose="020B0604020202020204" pitchFamily="34" charset="0"/>
                          <a:ea typeface="Times New Roman"/>
                          <a:cs typeface="Arial" panose="020B0604020202020204" pitchFamily="34" charset="0"/>
                        </a:rPr>
                        <a:t>Механизм передачи услуг</a:t>
                      </a:r>
                      <a:endParaRPr lang="ru-RU" sz="800"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lnSpc>
                          <a:spcPct val="115000"/>
                        </a:lnSpc>
                        <a:spcAft>
                          <a:spcPts val="1000"/>
                        </a:spcAft>
                      </a:pPr>
                      <a:r>
                        <a:rPr lang="ru-RU" sz="900" b="1" kern="1200" dirty="0" smtClean="0">
                          <a:solidFill>
                            <a:schemeClr val="tx2"/>
                          </a:solidFill>
                          <a:effectLst/>
                          <a:latin typeface="Arial" panose="020B0604020202020204" pitchFamily="34" charset="0"/>
                          <a:ea typeface="Times New Roman"/>
                          <a:cs typeface="Arial" panose="020B0604020202020204" pitchFamily="34" charset="0"/>
                        </a:rPr>
                        <a:t>Наиболее часто передаваемые услуги</a:t>
                      </a:r>
                      <a:endParaRPr lang="ru-RU" sz="900" b="1" kern="1200" dirty="0">
                        <a:solidFill>
                          <a:schemeClr val="tx2"/>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6056">
                <a:tc>
                  <a:txBody>
                    <a:bodyPr/>
                    <a:lstStyle/>
                    <a:p>
                      <a:pPr algn="l">
                        <a:lnSpc>
                          <a:spcPct val="115000"/>
                        </a:lnSpc>
                        <a:spcAft>
                          <a:spcPts val="0"/>
                        </a:spcAft>
                      </a:pPr>
                      <a:r>
                        <a:rPr lang="ru-RU" sz="900" b="1" dirty="0">
                          <a:solidFill>
                            <a:schemeClr val="tx2"/>
                          </a:solidFill>
                          <a:effectLst/>
                          <a:latin typeface="Arial" panose="020B0604020202020204" pitchFamily="34" charset="0"/>
                          <a:ea typeface="Times New Roman"/>
                          <a:cs typeface="Arial" panose="020B0604020202020204" pitchFamily="34" charset="0"/>
                        </a:rPr>
                        <a:t>Социальная защита и социальное обслуживание</a:t>
                      </a:r>
                      <a:endParaRPr lang="ru-RU" sz="9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1 191 299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just">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Субсидии на конкурсной основе, 44-ФЗ и 442-ФЗ </a:t>
                      </a:r>
                    </a:p>
                    <a:p>
                      <a:pPr algn="just">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just">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социально-бытовые, социально-медицинские, социально-психологические услуги, а именно обслуживание на дому и меры по социальной реабилитации инвалидов и наркозависимых и их социальной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адаптации .</a:t>
                      </a:r>
                      <a:endParaRPr lang="ru-RU" sz="900" kern="1200" dirty="0">
                        <a:solidFill>
                          <a:schemeClr val="tx2"/>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287079">
                <a:tc>
                  <a:txBody>
                    <a:bodyPr/>
                    <a:lstStyle/>
                    <a:p>
                      <a:pPr algn="l">
                        <a:lnSpc>
                          <a:spcPct val="115000"/>
                        </a:lnSpc>
                        <a:spcAft>
                          <a:spcPts val="0"/>
                        </a:spcAft>
                      </a:pPr>
                      <a:r>
                        <a:rPr lang="ru-RU" sz="900" b="1" dirty="0">
                          <a:solidFill>
                            <a:schemeClr val="tx2"/>
                          </a:solidFill>
                          <a:effectLst/>
                          <a:latin typeface="Arial" panose="020B0604020202020204" pitchFamily="34" charset="0"/>
                          <a:ea typeface="Times New Roman"/>
                          <a:cs typeface="Arial" panose="020B0604020202020204" pitchFamily="34" charset="0"/>
                        </a:rPr>
                        <a:t>Образование</a:t>
                      </a:r>
                      <a:endParaRPr lang="ru-RU" sz="9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139 640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Субсидии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just">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услуги по обеспечению дошкольного образования, начального образования и общего школьного образования</a:t>
                      </a:r>
                      <a:r>
                        <a:rPr lang="ru-RU" sz="900" kern="1200">
                          <a:solidFill>
                            <a:schemeClr val="tx2"/>
                          </a:solidFill>
                          <a:effectLst/>
                          <a:latin typeface="Arial" panose="020B0604020202020204" pitchFamily="34" charset="0"/>
                          <a:ea typeface="Times New Roman"/>
                          <a:cs typeface="Arial" panose="020B0604020202020204" pitchFamily="34" charset="0"/>
                        </a:rPr>
                        <a:t>. </a:t>
                      </a:r>
                      <a:endParaRPr lang="ru-RU" sz="900" kern="1200" dirty="0">
                        <a:solidFill>
                          <a:schemeClr val="tx2"/>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261012">
                <a:tc>
                  <a:txBody>
                    <a:bodyPr/>
                    <a:lstStyle/>
                    <a:p>
                      <a:pPr algn="l">
                        <a:lnSpc>
                          <a:spcPct val="115000"/>
                        </a:lnSpc>
                        <a:spcAft>
                          <a:spcPts val="0"/>
                        </a:spcAft>
                      </a:pPr>
                      <a:r>
                        <a:rPr lang="ru-RU" sz="900" b="1" dirty="0">
                          <a:solidFill>
                            <a:schemeClr val="tx2"/>
                          </a:solidFill>
                          <a:effectLst/>
                          <a:latin typeface="Arial" panose="020B0604020202020204" pitchFamily="34" charset="0"/>
                          <a:ea typeface="Times New Roman"/>
                          <a:cs typeface="Arial" panose="020B0604020202020204" pitchFamily="34" charset="0"/>
                        </a:rPr>
                        <a:t>Культура</a:t>
                      </a:r>
                      <a:endParaRPr lang="ru-RU" sz="9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2 428 104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Субсидии на конкурсной основе, 44-ФЗ</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организация и проведение культурно-массовых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мероприятий.</a:t>
                      </a:r>
                      <a:endParaRPr lang="ru-RU" sz="900" kern="1200" dirty="0">
                        <a:solidFill>
                          <a:schemeClr val="tx2"/>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693243">
                <a:tc>
                  <a:txBody>
                    <a:bodyPr/>
                    <a:lstStyle/>
                    <a:p>
                      <a:pPr algn="l">
                        <a:lnSpc>
                          <a:spcPct val="115000"/>
                        </a:lnSpc>
                        <a:spcAft>
                          <a:spcPts val="0"/>
                        </a:spcAft>
                      </a:pPr>
                      <a:r>
                        <a:rPr lang="ru-RU" sz="900" b="1" dirty="0">
                          <a:solidFill>
                            <a:schemeClr val="tx2"/>
                          </a:solidFill>
                          <a:effectLst/>
                          <a:latin typeface="Arial" panose="020B0604020202020204" pitchFamily="34" charset="0"/>
                          <a:ea typeface="Times New Roman"/>
                          <a:cs typeface="Arial" panose="020B0604020202020204" pitchFamily="34" charset="0"/>
                        </a:rPr>
                        <a:t>Здравоохранение</a:t>
                      </a:r>
                      <a:endParaRPr lang="ru-RU" sz="9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176 591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44-ФЗ и 223-ФЗ конкурсная субсидия, в меньшей степени - целевая субсидия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just">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информирование населения о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ВИЧ/СПИД,</a:t>
                      </a:r>
                      <a:r>
                        <a:rPr lang="ru-RU" sz="9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профилактика </a:t>
                      </a:r>
                      <a:r>
                        <a:rPr lang="ru-RU" sz="900" kern="1200" dirty="0">
                          <a:solidFill>
                            <a:schemeClr val="tx2"/>
                          </a:solidFill>
                          <a:effectLst/>
                          <a:latin typeface="Arial" panose="020B0604020202020204" pitchFamily="34" charset="0"/>
                          <a:ea typeface="Times New Roman"/>
                          <a:cs typeface="Arial" panose="020B0604020202020204" pitchFamily="34" charset="0"/>
                        </a:rPr>
                        <a:t>ВИЧ-инфекции, проведении экспресс-тестирований на ВИЧ, работа с наркозависимыми, их реабилитация и </a:t>
                      </a:r>
                      <a:r>
                        <a:rPr lang="ru-RU" sz="900" kern="1200" dirty="0" err="1">
                          <a:solidFill>
                            <a:schemeClr val="tx2"/>
                          </a:solidFill>
                          <a:effectLst/>
                          <a:latin typeface="Arial" panose="020B0604020202020204" pitchFamily="34" charset="0"/>
                          <a:ea typeface="Times New Roman"/>
                          <a:cs typeface="Arial" panose="020B0604020202020204" pitchFamily="34" charset="0"/>
                        </a:rPr>
                        <a:t>ресоциализация</a:t>
                      </a:r>
                      <a:r>
                        <a:rPr lang="ru-RU" sz="900" kern="1200" dirty="0">
                          <a:solidFill>
                            <a:schemeClr val="tx2"/>
                          </a:solidFill>
                          <a:effectLst/>
                          <a:latin typeface="Arial" panose="020B0604020202020204" pitchFamily="34" charset="0"/>
                          <a:ea typeface="Times New Roman"/>
                          <a:cs typeface="Arial" panose="020B0604020202020204" pitchFamily="34" charset="0"/>
                        </a:rPr>
                        <a:t>, мотивация населения к ведению здорового образа жизни, информированием об охране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здоровья</a:t>
                      </a:r>
                      <a:endParaRPr lang="ru-RU" sz="900" kern="1200" dirty="0">
                        <a:solidFill>
                          <a:schemeClr val="tx2"/>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379679">
                <a:tc>
                  <a:txBody>
                    <a:bodyPr/>
                    <a:lstStyle/>
                    <a:p>
                      <a:pPr algn="l">
                        <a:lnSpc>
                          <a:spcPct val="115000"/>
                        </a:lnSpc>
                        <a:spcAft>
                          <a:spcPts val="0"/>
                        </a:spcAft>
                      </a:pPr>
                      <a:r>
                        <a:rPr lang="ru-RU" sz="900" b="1" dirty="0">
                          <a:solidFill>
                            <a:schemeClr val="tx2"/>
                          </a:solidFill>
                          <a:effectLst/>
                          <a:latin typeface="Arial" panose="020B0604020202020204" pitchFamily="34" charset="0"/>
                          <a:ea typeface="Times New Roman"/>
                          <a:cs typeface="Arial" panose="020B0604020202020204" pitchFamily="34" charset="0"/>
                        </a:rPr>
                        <a:t>Физкультура и массовый спорт</a:t>
                      </a:r>
                      <a:endParaRPr lang="ru-RU" sz="9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a:solidFill>
                            <a:schemeClr val="tx2"/>
                          </a:solidFill>
                          <a:effectLst/>
                          <a:latin typeface="Arial" panose="020B0604020202020204" pitchFamily="34" charset="0"/>
                          <a:ea typeface="Times New Roman"/>
                          <a:cs typeface="Arial" panose="020B0604020202020204" pitchFamily="34" charset="0"/>
                        </a:rPr>
                        <a:t>1 502 150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a:solidFill>
                            <a:schemeClr val="tx2"/>
                          </a:solidFill>
                          <a:effectLst/>
                          <a:latin typeface="Arial" panose="020B0604020202020204" pitchFamily="34" charset="0"/>
                          <a:ea typeface="Times New Roman"/>
                          <a:cs typeface="Arial" panose="020B0604020202020204" pitchFamily="34" charset="0"/>
                        </a:rPr>
                        <a:t>целевая субсидия</a:t>
                      </a:r>
                    </a:p>
                    <a:p>
                      <a:pPr>
                        <a:spcAft>
                          <a:spcPts val="0"/>
                        </a:spcAft>
                      </a:pPr>
                      <a:r>
                        <a:rPr lang="ru-RU" sz="900" kern="1200">
                          <a:solidFill>
                            <a:schemeClr val="tx2"/>
                          </a:solidFill>
                          <a:effectLst/>
                          <a:latin typeface="Arial" panose="020B0604020202020204" pitchFamily="34" charset="0"/>
                          <a:ea typeface="Times New Roman"/>
                          <a:cs typeface="Arial" panose="020B0604020202020204" pitchFamily="34" charset="0"/>
                        </a:rPr>
                        <a:t>субсидия на конкурсной основе</a:t>
                      </a:r>
                    </a:p>
                    <a:p>
                      <a:pPr>
                        <a:spcAft>
                          <a:spcPts val="0"/>
                        </a:spcAft>
                      </a:pPr>
                      <a:r>
                        <a:rPr lang="ru-RU" sz="900" kern="1200">
                          <a:solidFill>
                            <a:schemeClr val="tx2"/>
                          </a:solidFill>
                          <a:effectLst/>
                          <a:latin typeface="Arial" panose="020B0604020202020204" pitchFamily="34" charset="0"/>
                          <a:ea typeface="Times New Roman"/>
                          <a:cs typeface="Arial" panose="020B0604020202020204" pitchFamily="34" charset="0"/>
                        </a:rPr>
                        <a:t>44-ФЗ</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just">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обеспечение участия в спортивных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мероприятиях,</a:t>
                      </a:r>
                      <a:r>
                        <a:rPr lang="ru-RU" sz="9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организация </a:t>
                      </a:r>
                      <a:r>
                        <a:rPr lang="ru-RU" sz="900" kern="1200" dirty="0">
                          <a:solidFill>
                            <a:schemeClr val="tx2"/>
                          </a:solidFill>
                          <a:effectLst/>
                          <a:latin typeface="Arial" panose="020B0604020202020204" pitchFamily="34" charset="0"/>
                          <a:ea typeface="Times New Roman"/>
                          <a:cs typeface="Arial" panose="020B0604020202020204" pitchFamily="34" charset="0"/>
                        </a:rPr>
                        <a:t>военно-патриотического воспитания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граждан,</a:t>
                      </a:r>
                      <a:r>
                        <a:rPr lang="ru-RU" sz="9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развитие </a:t>
                      </a:r>
                      <a:r>
                        <a:rPr lang="ru-RU" sz="900" kern="1200" dirty="0">
                          <a:solidFill>
                            <a:schemeClr val="tx2"/>
                          </a:solidFill>
                          <a:effectLst/>
                          <a:latin typeface="Arial" panose="020B0604020202020204" pitchFamily="34" charset="0"/>
                          <a:ea typeface="Times New Roman"/>
                          <a:cs typeface="Arial" panose="020B0604020202020204" pitchFamily="34" charset="0"/>
                        </a:rPr>
                        <a:t>авиационных, технических видов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спорта,</a:t>
                      </a:r>
                      <a:r>
                        <a:rPr lang="ru-RU" sz="9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привлечение </a:t>
                      </a:r>
                      <a:r>
                        <a:rPr lang="ru-RU" sz="900" kern="1200" dirty="0">
                          <a:solidFill>
                            <a:schemeClr val="tx2"/>
                          </a:solidFill>
                          <a:effectLst/>
                          <a:latin typeface="Arial" panose="020B0604020202020204" pitchFamily="34" charset="0"/>
                          <a:ea typeface="Times New Roman"/>
                          <a:cs typeface="Arial" panose="020B0604020202020204" pitchFamily="34" charset="0"/>
                        </a:rPr>
                        <a:t>населения к здоровому образу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жизни,</a:t>
                      </a:r>
                      <a:r>
                        <a:rPr lang="ru-RU" sz="9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участие </a:t>
                      </a:r>
                      <a:r>
                        <a:rPr lang="ru-RU" sz="900" kern="1200" dirty="0">
                          <a:solidFill>
                            <a:schemeClr val="tx2"/>
                          </a:solidFill>
                          <a:effectLst/>
                          <a:latin typeface="Arial" panose="020B0604020202020204" pitchFamily="34" charset="0"/>
                          <a:ea typeface="Times New Roman"/>
                          <a:cs typeface="Arial" panose="020B0604020202020204" pitchFamily="34" charset="0"/>
                        </a:rPr>
                        <a:t>в организации официальных спортивных мероприятий, организация и проведение физкультурных и спортивных мероприятий в рамках Всероссийского физкультурно-спортивного комплекса «Готов к труду и обороне»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ГТО).</a:t>
                      </a:r>
                      <a:endParaRPr lang="ru-RU" sz="900" kern="1200" dirty="0">
                        <a:solidFill>
                          <a:schemeClr val="tx2"/>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7"/>
                  </a:ext>
                </a:extLst>
              </a:tr>
              <a:tr h="309498">
                <a:tc>
                  <a:txBody>
                    <a:bodyPr/>
                    <a:lstStyle/>
                    <a:p>
                      <a:pPr algn="l">
                        <a:lnSpc>
                          <a:spcPct val="115000"/>
                        </a:lnSpc>
                        <a:spcAft>
                          <a:spcPts val="0"/>
                        </a:spcAft>
                      </a:pPr>
                      <a:r>
                        <a:rPr lang="ru-RU" sz="900" b="1" dirty="0">
                          <a:solidFill>
                            <a:schemeClr val="tx2"/>
                          </a:solidFill>
                          <a:effectLst/>
                          <a:latin typeface="Arial" panose="020B0604020202020204" pitchFamily="34" charset="0"/>
                          <a:ea typeface="Times New Roman"/>
                          <a:cs typeface="Arial" panose="020B0604020202020204" pitchFamily="34" charset="0"/>
                        </a:rPr>
                        <a:t>Молодежная политика</a:t>
                      </a:r>
                      <a:endParaRPr lang="ru-RU" sz="900" b="1" dirty="0">
                        <a:solidFill>
                          <a:schemeClr val="tx2"/>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a:solidFill>
                            <a:schemeClr val="tx2"/>
                          </a:solidFill>
                          <a:effectLst/>
                          <a:latin typeface="Arial" panose="020B0604020202020204" pitchFamily="34" charset="0"/>
                          <a:ea typeface="Times New Roman"/>
                          <a:cs typeface="Arial" panose="020B0604020202020204" pitchFamily="34" charset="0"/>
                        </a:rPr>
                        <a:t>594 363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конкурсная субсидия</a:t>
                      </a:r>
                    </a:p>
                    <a:p>
                      <a:pPr>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44-ФЗ</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just">
                        <a:spcAft>
                          <a:spcPts val="0"/>
                        </a:spcAft>
                      </a:pPr>
                      <a:r>
                        <a:rPr lang="ru-RU" sz="900" kern="1200" dirty="0">
                          <a:solidFill>
                            <a:schemeClr val="tx2"/>
                          </a:solidFill>
                          <a:effectLst/>
                          <a:latin typeface="Arial" panose="020B0604020202020204" pitchFamily="34" charset="0"/>
                          <a:ea typeface="Times New Roman"/>
                          <a:cs typeface="Arial" panose="020B0604020202020204" pitchFamily="34" charset="0"/>
                        </a:rPr>
                        <a:t>проведение фестивалей, форумов,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семинаров, </a:t>
                      </a:r>
                      <a:r>
                        <a:rPr lang="ru-RU" sz="900" kern="1200" dirty="0">
                          <a:solidFill>
                            <a:schemeClr val="tx2"/>
                          </a:solidFill>
                          <a:effectLst/>
                          <a:latin typeface="Arial" panose="020B0604020202020204" pitchFamily="34" charset="0"/>
                          <a:ea typeface="Times New Roman"/>
                          <a:cs typeface="Arial" panose="020B0604020202020204" pitchFamily="34" charset="0"/>
                        </a:rPr>
                        <a:t>культурного развития и охраны памятников истории и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культуры;</a:t>
                      </a:r>
                      <a:r>
                        <a:rPr lang="ru-RU" sz="9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организация </a:t>
                      </a:r>
                      <a:r>
                        <a:rPr lang="ru-RU" sz="900" kern="1200" dirty="0">
                          <a:solidFill>
                            <a:schemeClr val="tx2"/>
                          </a:solidFill>
                          <a:effectLst/>
                          <a:latin typeface="Arial" panose="020B0604020202020204" pitchFamily="34" charset="0"/>
                          <a:ea typeface="Times New Roman"/>
                          <a:cs typeface="Arial" panose="020B0604020202020204" pitchFamily="34" charset="0"/>
                        </a:rPr>
                        <a:t>мероприятий, олимпиад и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конкурсов;</a:t>
                      </a:r>
                      <a:r>
                        <a:rPr lang="ru-RU" sz="900" kern="1200" baseline="0" dirty="0" smtClean="0">
                          <a:solidFill>
                            <a:schemeClr val="tx2"/>
                          </a:solidFill>
                          <a:effectLst/>
                          <a:latin typeface="Arial" panose="020B0604020202020204" pitchFamily="34" charset="0"/>
                          <a:ea typeface="Times New Roman"/>
                          <a:cs typeface="Arial" panose="020B0604020202020204" pitchFamily="34" charset="0"/>
                        </a:rPr>
                        <a:t>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пропаганда </a:t>
                      </a:r>
                      <a:r>
                        <a:rPr lang="ru-RU" sz="900" kern="1200" dirty="0">
                          <a:solidFill>
                            <a:schemeClr val="tx2"/>
                          </a:solidFill>
                          <a:effectLst/>
                          <a:latin typeface="Arial" panose="020B0604020202020204" pitchFamily="34" charset="0"/>
                          <a:ea typeface="Times New Roman"/>
                          <a:cs typeface="Arial" panose="020B0604020202020204" pitchFamily="34" charset="0"/>
                        </a:rPr>
                        <a:t>физической </a:t>
                      </a:r>
                      <a:r>
                        <a:rPr lang="ru-RU" sz="900" kern="1200" dirty="0" smtClean="0">
                          <a:solidFill>
                            <a:schemeClr val="tx2"/>
                          </a:solidFill>
                          <a:effectLst/>
                          <a:latin typeface="Arial" panose="020B0604020202020204" pitchFamily="34" charset="0"/>
                          <a:ea typeface="Times New Roman"/>
                          <a:cs typeface="Arial" panose="020B0604020202020204" pitchFamily="34" charset="0"/>
                        </a:rPr>
                        <a:t>культуры.</a:t>
                      </a:r>
                      <a:endParaRPr lang="ru-RU" sz="900" kern="1200" dirty="0">
                        <a:solidFill>
                          <a:schemeClr val="tx2"/>
                        </a:solidFill>
                        <a:effectLst/>
                        <a:latin typeface="Arial" panose="020B0604020202020204" pitchFamily="34" charset="0"/>
                        <a:ea typeface="Times New Roman"/>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8"/>
                  </a:ext>
                </a:extLst>
              </a:tr>
            </a:tbl>
          </a:graphicData>
        </a:graphic>
      </p:graphicFrame>
      <p:sp>
        <p:nvSpPr>
          <p:cNvPr id="11" name="Номер слайда 3"/>
          <p:cNvSpPr txBox="1">
            <a:spLocks/>
          </p:cNvSpPr>
          <p:nvPr/>
        </p:nvSpPr>
        <p:spPr>
          <a:xfrm>
            <a:off x="7929048" y="353922"/>
            <a:ext cx="406342"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6</a:t>
            </a:fld>
            <a:endParaRPr lang="ru-RU" sz="2000" dirty="0">
              <a:solidFill>
                <a:srgbClr val="00B2A9"/>
              </a:solidFill>
              <a:latin typeface="Arial"/>
              <a:cs typeface="Arial"/>
            </a:endParaRPr>
          </a:p>
        </p:txBody>
      </p:sp>
      <p:sp>
        <p:nvSpPr>
          <p:cNvPr id="13" name="Прямоугольник 12"/>
          <p:cNvSpPr/>
          <p:nvPr/>
        </p:nvSpPr>
        <p:spPr>
          <a:xfrm>
            <a:off x="882502" y="31899"/>
            <a:ext cx="7228451" cy="707886"/>
          </a:xfrm>
          <a:prstGeom prst="rect">
            <a:avLst/>
          </a:prstGeom>
        </p:spPr>
        <p:txBody>
          <a:bodyPr wrap="square">
            <a:spAutoFit/>
          </a:bodyPr>
          <a:lstStyle/>
          <a:p>
            <a:pPr algn="ctr"/>
            <a:r>
              <a:rPr lang="ru-RU" sz="2000" b="1" dirty="0">
                <a:solidFill>
                  <a:schemeClr val="tx2"/>
                </a:solidFill>
              </a:rPr>
              <a:t>Сводная информация по реализации Комплекса мер в разрезе отраслей социальной </a:t>
            </a:r>
            <a:r>
              <a:rPr lang="ru-RU" sz="2000" b="1" dirty="0" smtClean="0">
                <a:solidFill>
                  <a:schemeClr val="tx2"/>
                </a:solidFill>
              </a:rPr>
              <a:t>сферы в 2017 году  </a:t>
            </a:r>
            <a:r>
              <a:rPr lang="ru-RU" sz="1200" b="1" dirty="0" smtClean="0">
                <a:solidFill>
                  <a:schemeClr val="tx2"/>
                </a:solidFill>
              </a:rPr>
              <a:t>(</a:t>
            </a:r>
            <a:r>
              <a:rPr lang="ru-RU" sz="1200" b="1" dirty="0" smtClean="0">
                <a:solidFill>
                  <a:schemeClr val="tx2"/>
                </a:solidFill>
                <a:latin typeface="Arial" panose="020B0604020202020204" pitchFamily="34" charset="0"/>
                <a:ea typeface="Times New Roman"/>
                <a:cs typeface="Arial" panose="020B0604020202020204" pitchFamily="34" charset="0"/>
              </a:rPr>
              <a:t>по </a:t>
            </a:r>
            <a:r>
              <a:rPr lang="ru-RU" sz="1200" b="1" dirty="0">
                <a:solidFill>
                  <a:schemeClr val="tx2"/>
                </a:solidFill>
                <a:latin typeface="Arial" panose="020B0604020202020204" pitchFamily="34" charset="0"/>
                <a:ea typeface="Times New Roman"/>
                <a:cs typeface="Arial" panose="020B0604020202020204" pitchFamily="34" charset="0"/>
              </a:rPr>
              <a:t>всем субъектам </a:t>
            </a:r>
            <a:r>
              <a:rPr lang="ru-RU" sz="1200" b="1" dirty="0" smtClean="0">
                <a:solidFill>
                  <a:schemeClr val="tx2"/>
                </a:solidFill>
                <a:latin typeface="Arial" panose="020B0604020202020204" pitchFamily="34" charset="0"/>
                <a:ea typeface="Times New Roman"/>
                <a:cs typeface="Arial" panose="020B0604020202020204" pitchFamily="34" charset="0"/>
              </a:rPr>
              <a:t>РФ)</a:t>
            </a:r>
            <a:endParaRPr lang="ru-RU" altLang="ru-RU" sz="1200" dirty="0">
              <a:solidFill>
                <a:schemeClr val="tx2"/>
              </a:solidFill>
              <a:latin typeface="Arial"/>
              <a:cs typeface="Arial"/>
            </a:endParaRPr>
          </a:p>
        </p:txBody>
      </p:sp>
    </p:spTree>
    <p:extLst>
      <p:ext uri="{BB962C8B-B14F-4D97-AF65-F5344CB8AC3E}">
        <p14:creationId xmlns:p14="http://schemas.microsoft.com/office/powerpoint/2010/main" xmlns="" val="3263594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Прямоугольник 1"/>
          <p:cNvSpPr>
            <a:spLocks noChangeArrowheads="1"/>
          </p:cNvSpPr>
          <p:nvPr/>
        </p:nvSpPr>
        <p:spPr bwMode="auto">
          <a:xfrm>
            <a:off x="366340" y="719344"/>
            <a:ext cx="7777535" cy="11089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77166" tIns="38583" rIns="77166" bIns="38583">
            <a:spAutoFit/>
          </a:bodyPr>
          <a:lstStyle/>
          <a:p>
            <a:pPr algn="ctr"/>
            <a:r>
              <a:rPr lang="ru-RU" sz="2000" b="1" dirty="0">
                <a:solidFill>
                  <a:schemeClr val="accent1">
                    <a:lumMod val="75000"/>
                  </a:schemeClr>
                </a:solidFill>
                <a:latin typeface="Arial"/>
                <a:cs typeface="Arial"/>
              </a:rPr>
              <a:t>Количество негосударственных организаций, включенных в реестр поставщиков социальных услуг</a:t>
            </a:r>
            <a:r>
              <a:rPr lang="ru-RU" dirty="0">
                <a:solidFill>
                  <a:schemeClr val="accent1">
                    <a:lumMod val="75000"/>
                  </a:schemeClr>
                </a:solidFill>
                <a:latin typeface="Arial"/>
                <a:cs typeface="Arial"/>
              </a:rPr>
              <a:t/>
            </a:r>
            <a:br>
              <a:rPr lang="ru-RU" dirty="0">
                <a:solidFill>
                  <a:schemeClr val="accent1">
                    <a:lumMod val="75000"/>
                  </a:schemeClr>
                </a:solidFill>
                <a:latin typeface="Arial"/>
                <a:cs typeface="Arial"/>
              </a:rPr>
            </a:br>
            <a:r>
              <a:rPr lang="ru-RU" dirty="0">
                <a:solidFill>
                  <a:schemeClr val="accent1">
                    <a:lumMod val="75000"/>
                  </a:schemeClr>
                </a:solidFill>
                <a:latin typeface="Arial"/>
                <a:cs typeface="Arial"/>
              </a:rPr>
              <a:t>(По информации, представленной в Минтруд России субъектами РФ)</a:t>
            </a:r>
            <a:r>
              <a:rPr lang="ru-RU" sz="1100" cap="all" dirty="0">
                <a:solidFill>
                  <a:srgbClr val="0077C8"/>
                </a:solidFill>
                <a:latin typeface="Arial"/>
                <a:cs typeface="Arial"/>
              </a:rPr>
              <a:t/>
            </a:r>
            <a:br>
              <a:rPr lang="ru-RU" sz="1100" cap="all" dirty="0">
                <a:solidFill>
                  <a:srgbClr val="0077C8"/>
                </a:solidFill>
                <a:latin typeface="Arial"/>
                <a:cs typeface="Arial"/>
              </a:rPr>
            </a:br>
            <a:endParaRPr lang="ru-RU" sz="1100" cap="all" dirty="0">
              <a:solidFill>
                <a:srgbClr val="0077C8"/>
              </a:solidFill>
              <a:latin typeface="Arial"/>
              <a:cs typeface="Arial"/>
            </a:endParaRPr>
          </a:p>
        </p:txBody>
      </p:sp>
      <p:graphicFrame>
        <p:nvGraphicFramePr>
          <p:cNvPr id="6" name="Таблица 5"/>
          <p:cNvGraphicFramePr>
            <a:graphicFrameLocks noGrp="1"/>
          </p:cNvGraphicFramePr>
          <p:nvPr>
            <p:extLst>
              <p:ext uri="{D42A27DB-BD31-4B8C-83A1-F6EECF244321}">
                <p14:modId xmlns:p14="http://schemas.microsoft.com/office/powerpoint/2010/main" xmlns="" val="2657772109"/>
              </p:ext>
            </p:extLst>
          </p:nvPr>
        </p:nvGraphicFramePr>
        <p:xfrm>
          <a:off x="65086" y="1689230"/>
          <a:ext cx="8524875" cy="2257156"/>
        </p:xfrm>
        <a:graphic>
          <a:graphicData uri="http://schemas.openxmlformats.org/drawingml/2006/table">
            <a:tbl>
              <a:tblPr/>
              <a:tblGrid>
                <a:gridCol w="2476500">
                  <a:extLst>
                    <a:ext uri="{9D8B030D-6E8A-4147-A177-3AD203B41FA5}">
                      <a16:colId xmlns="" xmlns:a16="http://schemas.microsoft.com/office/drawing/2014/main" val="20000"/>
                    </a:ext>
                  </a:extLst>
                </a:gridCol>
                <a:gridCol w="2181225">
                  <a:extLst>
                    <a:ext uri="{9D8B030D-6E8A-4147-A177-3AD203B41FA5}">
                      <a16:colId xmlns="" xmlns:a16="http://schemas.microsoft.com/office/drawing/2014/main" val="20001"/>
                    </a:ext>
                  </a:extLst>
                </a:gridCol>
                <a:gridCol w="2082026">
                  <a:extLst>
                    <a:ext uri="{9D8B030D-6E8A-4147-A177-3AD203B41FA5}">
                      <a16:colId xmlns="" xmlns:a16="http://schemas.microsoft.com/office/drawing/2014/main" val="20002"/>
                    </a:ext>
                  </a:extLst>
                </a:gridCol>
                <a:gridCol w="1785124">
                  <a:extLst>
                    <a:ext uri="{9D8B030D-6E8A-4147-A177-3AD203B41FA5}">
                      <a16:colId xmlns="" xmlns:a16="http://schemas.microsoft.com/office/drawing/2014/main" val="20003"/>
                    </a:ext>
                  </a:extLst>
                </a:gridCol>
              </a:tblGrid>
              <a:tr h="452061">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ru-RU" sz="1600" b="1" i="0" u="none" strike="noStrike" kern="1200" cap="none" normalizeH="0" baseline="0" dirty="0">
                        <a:ln>
                          <a:noFill/>
                        </a:ln>
                        <a:solidFill>
                          <a:schemeClr val="bg1"/>
                        </a:solidFill>
                        <a:effectLst/>
                        <a:latin typeface="Arial" pitchFamily="34" charset="0"/>
                        <a:ea typeface="+mn-ea"/>
                        <a:cs typeface="Arial" pitchFamily="34" charset="0"/>
                        <a:sym typeface="Arial" charset="0"/>
                      </a:endParaRPr>
                    </a:p>
                  </a:txBody>
                  <a:tcPr marL="64806" marR="6480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2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kern="1200" cap="none" normalizeH="0" baseline="0" dirty="0">
                          <a:ln>
                            <a:noFill/>
                          </a:ln>
                          <a:solidFill>
                            <a:schemeClr val="bg1"/>
                          </a:solidFill>
                          <a:effectLst/>
                          <a:latin typeface="Arial" pitchFamily="34" charset="0"/>
                          <a:ea typeface="+mn-ea"/>
                          <a:cs typeface="Arial" pitchFamily="34" charset="0"/>
                          <a:sym typeface="Arial" charset="0"/>
                        </a:rPr>
                        <a:t>На 1 января 2016 г.</a:t>
                      </a:r>
                    </a:p>
                    <a:p>
                      <a:pPr marL="0" marR="0" lvl="0" indent="0" algn="ctr" defTabSz="914400" rtl="0" eaLnBrk="1" fontAlgn="b" latinLnBrk="0" hangingPunct="1">
                        <a:lnSpc>
                          <a:spcPct val="100000"/>
                        </a:lnSpc>
                        <a:spcBef>
                          <a:spcPct val="0"/>
                        </a:spcBef>
                        <a:spcAft>
                          <a:spcPct val="0"/>
                        </a:spcAft>
                        <a:buClrTx/>
                        <a:buSzTx/>
                        <a:buFontTx/>
                        <a:buNone/>
                        <a:tabLst/>
                      </a:pPr>
                      <a:endParaRPr kumimoji="0" lang="ru-RU" sz="1600" b="1" i="0" u="none" strike="noStrike" kern="1200" cap="none" normalizeH="0" baseline="0" dirty="0">
                        <a:ln>
                          <a:noFill/>
                        </a:ln>
                        <a:solidFill>
                          <a:schemeClr val="bg1"/>
                        </a:solidFill>
                        <a:effectLst/>
                        <a:latin typeface="Arial" pitchFamily="34" charset="0"/>
                        <a:ea typeface="+mn-ea"/>
                        <a:cs typeface="Arial" pitchFamily="34" charset="0"/>
                        <a:sym typeface="Arial" charset="0"/>
                      </a:endParaRPr>
                    </a:p>
                  </a:txBody>
                  <a:tcPr marL="64806" marR="6480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2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kern="1200" cap="none" normalizeH="0" baseline="0" dirty="0">
                          <a:ln>
                            <a:noFill/>
                          </a:ln>
                          <a:solidFill>
                            <a:schemeClr val="bg1"/>
                          </a:solidFill>
                          <a:effectLst/>
                          <a:latin typeface="Arial" pitchFamily="34" charset="0"/>
                          <a:ea typeface="+mn-ea"/>
                          <a:cs typeface="Arial" pitchFamily="34" charset="0"/>
                          <a:sym typeface="Arial" charset="0"/>
                        </a:rPr>
                        <a:t> </a:t>
                      </a:r>
                      <a:r>
                        <a:rPr kumimoji="0" lang="ru-RU" sz="1600" b="1" i="0" u="none" strike="noStrike" kern="1200" cap="none" normalizeH="0" baseline="0" dirty="0" smtClean="0">
                          <a:ln>
                            <a:noFill/>
                          </a:ln>
                          <a:solidFill>
                            <a:schemeClr val="bg1"/>
                          </a:solidFill>
                          <a:effectLst/>
                          <a:latin typeface="Arial" pitchFamily="34" charset="0"/>
                          <a:ea typeface="+mn-ea"/>
                          <a:cs typeface="Arial" pitchFamily="34" charset="0"/>
                          <a:sym typeface="Arial" charset="0"/>
                        </a:rPr>
                        <a:t>1 января 2017 г</a:t>
                      </a:r>
                      <a:r>
                        <a:rPr kumimoji="0" lang="ru-RU" sz="1600" b="1" i="0" u="none" strike="noStrike" kern="1200" cap="none" normalizeH="0" baseline="0" dirty="0">
                          <a:ln>
                            <a:noFill/>
                          </a:ln>
                          <a:solidFill>
                            <a:schemeClr val="bg1"/>
                          </a:solidFill>
                          <a:effectLst/>
                          <a:latin typeface="Arial" pitchFamily="34" charset="0"/>
                          <a:ea typeface="+mn-ea"/>
                          <a:cs typeface="Arial" pitchFamily="34" charset="0"/>
                          <a:sym typeface="Arial" charset="0"/>
                        </a:rPr>
                        <a:t>.</a:t>
                      </a:r>
                    </a:p>
                  </a:txBody>
                  <a:tcPr marL="64806" marR="6480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2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kern="1200" cap="none" normalizeH="0" baseline="0" dirty="0" smtClean="0">
                          <a:ln>
                            <a:noFill/>
                          </a:ln>
                          <a:solidFill>
                            <a:schemeClr val="bg1"/>
                          </a:solidFill>
                          <a:effectLst/>
                          <a:latin typeface="Arial" pitchFamily="34" charset="0"/>
                          <a:ea typeface="+mn-ea"/>
                          <a:cs typeface="Arial" pitchFamily="34" charset="0"/>
                          <a:sym typeface="Arial" charset="0"/>
                        </a:rPr>
                        <a:t>1 января 2018 г.</a:t>
                      </a:r>
                      <a:endParaRPr kumimoji="0" lang="ru-RU" sz="1600" b="1" i="0" u="none" strike="noStrike" kern="1200" cap="none" normalizeH="0" baseline="0" dirty="0">
                        <a:ln>
                          <a:noFill/>
                        </a:ln>
                        <a:solidFill>
                          <a:schemeClr val="bg1"/>
                        </a:solidFill>
                        <a:effectLst/>
                        <a:latin typeface="Arial" pitchFamily="34" charset="0"/>
                        <a:ea typeface="+mn-ea"/>
                        <a:cs typeface="Arial" pitchFamily="34" charset="0"/>
                        <a:sym typeface="Arial" charset="0"/>
                      </a:endParaRPr>
                    </a:p>
                  </a:txBody>
                  <a:tcPr marL="64806" marR="6480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2A9"/>
                    </a:solidFill>
                  </a:tcPr>
                </a:tc>
                <a:extLst>
                  <a:ext uri="{0D108BD9-81ED-4DB2-BD59-A6C34878D82A}">
                    <a16:rowId xmlns="" xmlns:a16="http://schemas.microsoft.com/office/drawing/2014/main" val="10001"/>
                  </a:ext>
                </a:extLst>
              </a:tr>
              <a:tr h="4070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1200" b="1" i="0" kern="1200" cap="none" dirty="0">
                          <a:solidFill>
                            <a:schemeClr val="accent1">
                              <a:lumMod val="75000"/>
                            </a:schemeClr>
                          </a:solidFill>
                          <a:latin typeface="Arial" pitchFamily="34" charset="0"/>
                          <a:ea typeface="+mn-ea"/>
                          <a:cs typeface="Arial" pitchFamily="34" charset="0"/>
                          <a:sym typeface="Arial" charset="0"/>
                        </a:rPr>
                        <a:t>Негосударственные организации, единиц</a:t>
                      </a: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ru-RU" sz="1200" b="1" i="0" kern="1200" cap="none" dirty="0">
                          <a:solidFill>
                            <a:schemeClr val="accent1">
                              <a:lumMod val="75000"/>
                            </a:schemeClr>
                          </a:solidFill>
                          <a:latin typeface="Arial" pitchFamily="34" charset="0"/>
                          <a:ea typeface="+mn-ea"/>
                          <a:cs typeface="Arial" pitchFamily="34" charset="0"/>
                          <a:sym typeface="Arial" charset="0"/>
                        </a:rPr>
                        <a:t>547</a:t>
                      </a: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ru-RU" sz="1200" b="1" i="0" kern="1200" cap="none" dirty="0" smtClean="0">
                          <a:solidFill>
                            <a:schemeClr val="accent1">
                              <a:lumMod val="75000"/>
                            </a:schemeClr>
                          </a:solidFill>
                          <a:latin typeface="Arial" pitchFamily="34" charset="0"/>
                          <a:ea typeface="+mn-ea"/>
                          <a:cs typeface="Arial" pitchFamily="34" charset="0"/>
                          <a:sym typeface="Arial" charset="0"/>
                        </a:rPr>
                        <a:t>666</a:t>
                      </a:r>
                      <a:endParaRPr lang="ru-RU" sz="1200" b="1" i="0" kern="1200" cap="none" dirty="0">
                        <a:solidFill>
                          <a:schemeClr val="accent1">
                            <a:lumMod val="75000"/>
                          </a:schemeClr>
                        </a:solidFill>
                        <a:latin typeface="Arial" pitchFamily="34" charset="0"/>
                        <a:ea typeface="+mn-ea"/>
                        <a:cs typeface="Arial" pitchFamily="34" charset="0"/>
                        <a:sym typeface="Arial" charset="0"/>
                      </a:endParaRP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ru-RU" sz="1200" b="1" i="0" kern="1200" cap="none" dirty="0" smtClean="0">
                          <a:solidFill>
                            <a:schemeClr val="accent1">
                              <a:lumMod val="75000"/>
                            </a:schemeClr>
                          </a:solidFill>
                          <a:latin typeface="Arial" pitchFamily="34" charset="0"/>
                          <a:ea typeface="+mn-ea"/>
                          <a:cs typeface="Arial" pitchFamily="34" charset="0"/>
                          <a:sym typeface="Arial" charset="0"/>
                        </a:rPr>
                        <a:t>1051</a:t>
                      </a:r>
                      <a:endParaRPr lang="ru-RU" sz="1200" b="1" i="0" kern="1200" cap="none" dirty="0">
                        <a:solidFill>
                          <a:schemeClr val="accent1">
                            <a:lumMod val="75000"/>
                          </a:schemeClr>
                        </a:solidFill>
                        <a:latin typeface="Arial" pitchFamily="34" charset="0"/>
                        <a:ea typeface="+mn-ea"/>
                        <a:cs typeface="Arial" pitchFamily="34" charset="0"/>
                        <a:sym typeface="Arial" charset="0"/>
                      </a:endParaRP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938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1200" b="1" i="0" kern="1200" cap="none" dirty="0">
                          <a:solidFill>
                            <a:schemeClr val="accent1">
                              <a:lumMod val="75000"/>
                            </a:schemeClr>
                          </a:solidFill>
                          <a:latin typeface="Arial" pitchFamily="34" charset="0"/>
                          <a:ea typeface="+mn-ea"/>
                          <a:cs typeface="Arial" pitchFamily="34" charset="0"/>
                          <a:sym typeface="Arial" charset="0"/>
                        </a:rPr>
                        <a:t>В т.ч. НКО, единиц</a:t>
                      </a: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ru-RU" sz="1200" b="1" i="0" kern="1200" cap="none" dirty="0">
                          <a:solidFill>
                            <a:schemeClr val="accent1">
                              <a:lumMod val="75000"/>
                            </a:schemeClr>
                          </a:solidFill>
                          <a:latin typeface="Arial" pitchFamily="34" charset="0"/>
                          <a:ea typeface="+mn-ea"/>
                          <a:cs typeface="Arial" pitchFamily="34" charset="0"/>
                          <a:sym typeface="Arial" charset="0"/>
                        </a:rPr>
                        <a:t>377</a:t>
                      </a: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ru-RU" sz="1200" b="1" i="0" kern="1200" cap="none" dirty="0" smtClean="0">
                          <a:solidFill>
                            <a:schemeClr val="accent1">
                              <a:lumMod val="75000"/>
                            </a:schemeClr>
                          </a:solidFill>
                          <a:latin typeface="Arial" pitchFamily="34" charset="0"/>
                          <a:ea typeface="+mn-ea"/>
                          <a:cs typeface="Arial" pitchFamily="34" charset="0"/>
                          <a:sym typeface="Arial" charset="0"/>
                        </a:rPr>
                        <a:t>458</a:t>
                      </a:r>
                      <a:endParaRPr lang="ru-RU" sz="1200" b="1" i="0" kern="1200" cap="none" dirty="0">
                        <a:solidFill>
                          <a:schemeClr val="accent1">
                            <a:lumMod val="75000"/>
                          </a:schemeClr>
                        </a:solidFill>
                        <a:latin typeface="Arial" pitchFamily="34" charset="0"/>
                        <a:ea typeface="+mn-ea"/>
                        <a:cs typeface="Arial" pitchFamily="34" charset="0"/>
                        <a:sym typeface="Arial" charset="0"/>
                      </a:endParaRP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endParaRPr lang="ru-RU" sz="1200" b="1" i="0" kern="1200" cap="none" dirty="0" smtClean="0">
                        <a:solidFill>
                          <a:schemeClr val="accent1">
                            <a:lumMod val="75000"/>
                          </a:schemeClr>
                        </a:solidFill>
                        <a:latin typeface="Arial" pitchFamily="34" charset="0"/>
                        <a:ea typeface="+mn-ea"/>
                        <a:cs typeface="Arial" pitchFamily="34" charset="0"/>
                        <a:sym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defRPr/>
                      </a:pPr>
                      <a:r>
                        <a:rPr lang="ru-RU" sz="1200" b="1" i="0" kern="1200" cap="none" dirty="0" smtClean="0">
                          <a:solidFill>
                            <a:schemeClr val="accent1">
                              <a:lumMod val="75000"/>
                            </a:schemeClr>
                          </a:solidFill>
                          <a:latin typeface="Arial" pitchFamily="34" charset="0"/>
                          <a:ea typeface="+mn-ea"/>
                          <a:cs typeface="Arial" pitchFamily="34" charset="0"/>
                          <a:sym typeface="Arial" charset="0"/>
                        </a:rPr>
                        <a:t>797</a:t>
                      </a:r>
                    </a:p>
                    <a:p>
                      <a:pPr marL="0" marR="0" lvl="0" indent="0" algn="ctr" defTabSz="914400" rtl="0" eaLnBrk="1" fontAlgn="base" latinLnBrk="0" hangingPunct="1">
                        <a:lnSpc>
                          <a:spcPct val="115000"/>
                        </a:lnSpc>
                        <a:spcBef>
                          <a:spcPct val="0"/>
                        </a:spcBef>
                        <a:spcAft>
                          <a:spcPct val="0"/>
                        </a:spcAft>
                        <a:buClrTx/>
                        <a:buSzTx/>
                        <a:buFontTx/>
                        <a:buNone/>
                        <a:tabLst/>
                      </a:pPr>
                      <a:endParaRPr lang="ru-RU" sz="1200" b="1" i="0" kern="1200" cap="none" dirty="0">
                        <a:solidFill>
                          <a:schemeClr val="accent1">
                            <a:lumMod val="75000"/>
                          </a:schemeClr>
                        </a:solidFill>
                        <a:latin typeface="Arial" pitchFamily="34" charset="0"/>
                        <a:ea typeface="+mn-ea"/>
                        <a:cs typeface="Arial" pitchFamily="34" charset="0"/>
                        <a:sym typeface="Arial" charset="0"/>
                      </a:endParaRP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649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1200" b="1" i="0" kern="1200" cap="none" dirty="0">
                          <a:solidFill>
                            <a:schemeClr val="accent1">
                              <a:lumMod val="75000"/>
                            </a:schemeClr>
                          </a:solidFill>
                          <a:latin typeface="Arial" pitchFamily="34" charset="0"/>
                          <a:ea typeface="+mn-ea"/>
                          <a:cs typeface="Arial" pitchFamily="34" charset="0"/>
                          <a:sym typeface="Arial" charset="0"/>
                        </a:rPr>
                        <a:t>Доля НКО в числе негосударственных организаций  </a:t>
                      </a:r>
                      <a:r>
                        <a:rPr lang="ru-RU" sz="1200" b="1" i="0" kern="1200" cap="none" dirty="0" smtClean="0">
                          <a:solidFill>
                            <a:schemeClr val="accent1">
                              <a:lumMod val="75000"/>
                            </a:schemeClr>
                          </a:solidFill>
                          <a:latin typeface="Arial" pitchFamily="34" charset="0"/>
                          <a:ea typeface="+mn-ea"/>
                          <a:cs typeface="Arial" pitchFamily="34" charset="0"/>
                          <a:sym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ru-RU" sz="1200" b="1" i="0" kern="1200" cap="none" dirty="0">
                        <a:solidFill>
                          <a:schemeClr val="accent1">
                            <a:lumMod val="75000"/>
                          </a:schemeClr>
                        </a:solidFill>
                        <a:latin typeface="Arial" pitchFamily="34" charset="0"/>
                        <a:ea typeface="+mn-ea"/>
                        <a:cs typeface="Arial" pitchFamily="34" charset="0"/>
                        <a:sym typeface="Arial" charset="0"/>
                      </a:endParaRP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lang="ru-RU" sz="1200" b="1" i="0" kern="1200" cap="none" dirty="0" smtClean="0">
                        <a:solidFill>
                          <a:schemeClr val="accent1">
                            <a:lumMod val="75000"/>
                          </a:schemeClr>
                        </a:solidFill>
                        <a:latin typeface="Arial" pitchFamily="34" charset="0"/>
                        <a:ea typeface="+mn-ea"/>
                        <a:cs typeface="Arial" pitchFamily="34" charset="0"/>
                        <a:sym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lang="ru-RU" sz="1200" b="1" i="0" kern="1200" cap="none" dirty="0" smtClean="0">
                          <a:solidFill>
                            <a:schemeClr val="accent1">
                              <a:lumMod val="75000"/>
                            </a:schemeClr>
                          </a:solidFill>
                          <a:latin typeface="Arial" pitchFamily="34" charset="0"/>
                          <a:ea typeface="+mn-ea"/>
                          <a:cs typeface="Arial" pitchFamily="34" charset="0"/>
                          <a:sym typeface="Arial" charset="0"/>
                        </a:rPr>
                        <a:t>68,9</a:t>
                      </a:r>
                      <a:endParaRPr lang="ru-RU" sz="1200" b="1" i="0" kern="1200" cap="none" dirty="0">
                        <a:solidFill>
                          <a:schemeClr val="accent1">
                            <a:lumMod val="75000"/>
                          </a:schemeClr>
                        </a:solidFill>
                        <a:latin typeface="Arial" pitchFamily="34" charset="0"/>
                        <a:ea typeface="+mn-ea"/>
                        <a:cs typeface="Arial" pitchFamily="34" charset="0"/>
                        <a:sym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lang="ru-RU" sz="1200" b="1" i="0" kern="1200" cap="none" dirty="0">
                        <a:solidFill>
                          <a:schemeClr val="accent1">
                            <a:lumMod val="75000"/>
                          </a:schemeClr>
                        </a:solidFill>
                        <a:latin typeface="Arial" pitchFamily="34" charset="0"/>
                        <a:ea typeface="+mn-ea"/>
                        <a:cs typeface="Arial" pitchFamily="34" charset="0"/>
                        <a:sym typeface="Arial" charset="0"/>
                      </a:endParaRP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ru-RU" sz="1200" b="1" i="0" kern="1200" cap="none" dirty="0" smtClean="0">
                          <a:solidFill>
                            <a:schemeClr val="accent1">
                              <a:lumMod val="75000"/>
                            </a:schemeClr>
                          </a:solidFill>
                          <a:latin typeface="Arial" pitchFamily="34" charset="0"/>
                          <a:ea typeface="+mn-ea"/>
                          <a:cs typeface="Arial" pitchFamily="34" charset="0"/>
                          <a:sym typeface="Arial" charset="0"/>
                        </a:rPr>
                        <a:t>68,7</a:t>
                      </a:r>
                      <a:endParaRPr lang="ru-RU" sz="1200" b="1" i="0" kern="1200" cap="none" dirty="0">
                        <a:solidFill>
                          <a:schemeClr val="accent1">
                            <a:lumMod val="75000"/>
                          </a:schemeClr>
                        </a:solidFill>
                        <a:latin typeface="Arial" pitchFamily="34" charset="0"/>
                        <a:ea typeface="+mn-ea"/>
                        <a:cs typeface="Arial" pitchFamily="34" charset="0"/>
                        <a:sym typeface="Arial" charset="0"/>
                      </a:endParaRP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ru-RU" sz="1200" b="1" i="0" kern="1200" cap="none" dirty="0">
                          <a:solidFill>
                            <a:schemeClr val="accent1">
                              <a:lumMod val="75000"/>
                            </a:schemeClr>
                          </a:solidFill>
                          <a:latin typeface="Arial" pitchFamily="34" charset="0"/>
                          <a:ea typeface="+mn-ea"/>
                          <a:cs typeface="Arial" pitchFamily="34" charset="0"/>
                          <a:sym typeface="Arial" charset="0"/>
                        </a:rPr>
                        <a:t>   </a:t>
                      </a:r>
                      <a:r>
                        <a:rPr lang="ru-RU" sz="1200" b="1" i="0" kern="1200" cap="none" dirty="0" smtClean="0">
                          <a:solidFill>
                            <a:schemeClr val="accent1">
                              <a:lumMod val="75000"/>
                            </a:schemeClr>
                          </a:solidFill>
                          <a:latin typeface="Arial" pitchFamily="34" charset="0"/>
                          <a:ea typeface="+mn-ea"/>
                          <a:cs typeface="Arial" pitchFamily="34" charset="0"/>
                          <a:sym typeface="Arial" charset="0"/>
                        </a:rPr>
                        <a:t>75,8</a:t>
                      </a:r>
                      <a:endParaRPr lang="ru-RU" sz="1200" b="1" i="0" kern="1200" cap="none" dirty="0">
                        <a:solidFill>
                          <a:schemeClr val="accent1">
                            <a:lumMod val="75000"/>
                          </a:schemeClr>
                        </a:solidFill>
                        <a:latin typeface="Arial" pitchFamily="34" charset="0"/>
                        <a:ea typeface="+mn-ea"/>
                        <a:cs typeface="Arial" pitchFamily="34" charset="0"/>
                        <a:sym typeface="Arial" charset="0"/>
                      </a:endParaRPr>
                    </a:p>
                  </a:txBody>
                  <a:tcPr marL="64806" marR="6480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bl>
          </a:graphicData>
        </a:graphic>
      </p:graphicFrame>
      <p:sp>
        <p:nvSpPr>
          <p:cNvPr id="5" name="Номер слайда 3"/>
          <p:cNvSpPr txBox="1">
            <a:spLocks/>
          </p:cNvSpPr>
          <p:nvPr/>
        </p:nvSpPr>
        <p:spPr>
          <a:xfrm>
            <a:off x="7929048" y="353922"/>
            <a:ext cx="406342"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7</a:t>
            </a:fld>
            <a:endParaRPr lang="ru-RU" sz="2000" dirty="0">
              <a:solidFill>
                <a:srgbClr val="00B2A9"/>
              </a:solidFill>
              <a:latin typeface="Arial"/>
              <a:cs typeface="Arial"/>
            </a:endParaRPr>
          </a:p>
        </p:txBody>
      </p:sp>
      <p:sp>
        <p:nvSpPr>
          <p:cNvPr id="2" name="Прямоугольник 1"/>
          <p:cNvSpPr/>
          <p:nvPr/>
        </p:nvSpPr>
        <p:spPr>
          <a:xfrm>
            <a:off x="236494" y="4041484"/>
            <a:ext cx="8098896" cy="646331"/>
          </a:xfrm>
          <a:prstGeom prst="rect">
            <a:avLst/>
          </a:prstGeom>
        </p:spPr>
        <p:txBody>
          <a:bodyPr wrap="square">
            <a:spAutoFit/>
          </a:bodyPr>
          <a:lstStyle/>
          <a:p>
            <a:r>
              <a:rPr lang="ru-RU" sz="1200" dirty="0">
                <a:solidFill>
                  <a:schemeClr val="accent1">
                    <a:lumMod val="75000"/>
                  </a:schemeClr>
                </a:solidFill>
                <a:latin typeface="Arial"/>
                <a:cs typeface="Arial"/>
              </a:rPr>
              <a:t>Удельный вес учреждений социального обслуживания, основанных на иных формах собственности, в общем количестве учреждений социального обслуживания всех форм собственности увеличился с </a:t>
            </a:r>
            <a:r>
              <a:rPr lang="ru-RU" sz="1200" b="1" dirty="0">
                <a:solidFill>
                  <a:schemeClr val="accent1">
                    <a:lumMod val="75000"/>
                  </a:schemeClr>
                </a:solidFill>
                <a:latin typeface="Arial"/>
                <a:cs typeface="Arial"/>
              </a:rPr>
              <a:t>1,78% в 2013 </a:t>
            </a:r>
            <a:r>
              <a:rPr lang="ru-RU" sz="1200" b="1" dirty="0" smtClean="0">
                <a:solidFill>
                  <a:schemeClr val="accent1">
                    <a:lumMod val="75000"/>
                  </a:schemeClr>
                </a:solidFill>
                <a:latin typeface="Arial"/>
                <a:cs typeface="Arial"/>
              </a:rPr>
              <a:t>г.</a:t>
            </a:r>
            <a:br>
              <a:rPr lang="ru-RU" sz="1200" b="1" dirty="0" smtClean="0">
                <a:solidFill>
                  <a:schemeClr val="accent1">
                    <a:lumMod val="75000"/>
                  </a:schemeClr>
                </a:solidFill>
                <a:latin typeface="Arial"/>
                <a:cs typeface="Arial"/>
              </a:rPr>
            </a:br>
            <a:r>
              <a:rPr lang="ru-RU" sz="1200" dirty="0" smtClean="0">
                <a:solidFill>
                  <a:schemeClr val="accent1">
                    <a:lumMod val="75000"/>
                  </a:schemeClr>
                </a:solidFill>
                <a:latin typeface="Arial"/>
                <a:cs typeface="Arial"/>
              </a:rPr>
              <a:t>до </a:t>
            </a:r>
            <a:r>
              <a:rPr lang="ru-RU" sz="1200" b="1" dirty="0">
                <a:solidFill>
                  <a:schemeClr val="accent1">
                    <a:lumMod val="75000"/>
                  </a:schemeClr>
                </a:solidFill>
                <a:latin typeface="Arial"/>
                <a:cs typeface="Arial"/>
              </a:rPr>
              <a:t>9,6% в 2016 г. </a:t>
            </a:r>
            <a:r>
              <a:rPr lang="ru-RU" sz="1200" b="1" dirty="0" smtClean="0">
                <a:solidFill>
                  <a:schemeClr val="accent1">
                    <a:lumMod val="75000"/>
                  </a:schemeClr>
                </a:solidFill>
                <a:latin typeface="Arial"/>
                <a:cs typeface="Arial"/>
              </a:rPr>
              <a:t>и до 17% в 2017 г.</a:t>
            </a:r>
            <a:endParaRPr lang="ru-RU" sz="1200" b="1" dirty="0">
              <a:solidFill>
                <a:schemeClr val="accent1">
                  <a:lumMod val="75000"/>
                </a:schemeClr>
              </a:solidFill>
              <a:latin typeface="Arial"/>
              <a:cs typeface="Arial"/>
            </a:endParaRPr>
          </a:p>
        </p:txBody>
      </p:sp>
    </p:spTree>
    <p:extLst>
      <p:ext uri="{BB962C8B-B14F-4D97-AF65-F5344CB8AC3E}">
        <p14:creationId xmlns:p14="http://schemas.microsoft.com/office/powerpoint/2010/main" xmlns="" val="1031780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Рисунок 21"/>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612890"/>
            <a:ext cx="4969939" cy="282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7" name="Text Box 23"/>
          <p:cNvSpPr txBox="1">
            <a:spLocks noChangeArrowheads="1"/>
          </p:cNvSpPr>
          <p:nvPr/>
        </p:nvSpPr>
        <p:spPr bwMode="auto">
          <a:xfrm>
            <a:off x="2490220" y="3864257"/>
            <a:ext cx="2754243" cy="262586"/>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ru-RU" altLang="ru-RU" sz="1200">
              <a:solidFill>
                <a:srgbClr val="000000"/>
              </a:solidFill>
            </a:endParaRPr>
          </a:p>
        </p:txBody>
      </p:sp>
      <p:sp>
        <p:nvSpPr>
          <p:cNvPr id="16388" name="Text Box 25"/>
          <p:cNvSpPr txBox="1">
            <a:spLocks noChangeArrowheads="1"/>
          </p:cNvSpPr>
          <p:nvPr/>
        </p:nvSpPr>
        <p:spPr bwMode="auto">
          <a:xfrm>
            <a:off x="2499221" y="2922964"/>
            <a:ext cx="237021" cy="1370581"/>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7166" tIns="38583" rIns="77166" bIns="3858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a:p>
            <a:pPr algn="ctr" eaLnBrk="1" hangingPunct="1">
              <a:spcBef>
                <a:spcPct val="50000"/>
              </a:spcBef>
            </a:pPr>
            <a:endParaRPr lang="ru-RU" altLang="ru-RU" sz="1200">
              <a:solidFill>
                <a:srgbClr val="000000"/>
              </a:solidFill>
            </a:endParaRPr>
          </a:p>
        </p:txBody>
      </p:sp>
      <p:sp>
        <p:nvSpPr>
          <p:cNvPr id="4" name="Прямоугольник 3"/>
          <p:cNvSpPr/>
          <p:nvPr/>
        </p:nvSpPr>
        <p:spPr>
          <a:xfrm>
            <a:off x="216019" y="2228254"/>
            <a:ext cx="900079" cy="18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7166" tIns="38583" rIns="77166" bIns="38583" anchor="ctr"/>
          <a:lstStyle/>
          <a:p>
            <a:pPr algn="ctr" eaLnBrk="0" hangingPunct="0">
              <a:defRPr/>
            </a:pPr>
            <a:endParaRPr lang="ru-RU">
              <a:solidFill>
                <a:prstClr val="white"/>
              </a:solidFill>
            </a:endParaRPr>
          </a:p>
        </p:txBody>
      </p:sp>
      <p:sp>
        <p:nvSpPr>
          <p:cNvPr id="16390" name="Прямоугольник 1"/>
          <p:cNvSpPr>
            <a:spLocks noChangeArrowheads="1"/>
          </p:cNvSpPr>
          <p:nvPr/>
        </p:nvSpPr>
        <p:spPr bwMode="auto">
          <a:xfrm>
            <a:off x="-149682" y="231777"/>
            <a:ext cx="8823253" cy="354918"/>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lIns="77154" tIns="77154" rIns="77154" bIns="77154" rtlCol="0" anchor="t" anchorCtr="0">
            <a:noAutofit/>
          </a:bodyPr>
          <a:lstStyle/>
          <a:p>
            <a:pPr algn="ctr">
              <a:spcBef>
                <a:spcPct val="0"/>
              </a:spcBef>
            </a:pPr>
            <a:r>
              <a:rPr lang="ru-RU" sz="1800" b="1" cap="all" dirty="0">
                <a:solidFill>
                  <a:schemeClr val="accent1"/>
                </a:solidFill>
                <a:latin typeface="Geometria" pitchFamily="34" charset="-52"/>
                <a:ea typeface="+mj-ea"/>
                <a:cs typeface="Arial"/>
              </a:rPr>
              <a:t>Президентские гранты</a:t>
            </a:r>
          </a:p>
        </p:txBody>
      </p:sp>
      <p:sp>
        <p:nvSpPr>
          <p:cNvPr id="9" name="Номер слайда 3"/>
          <p:cNvSpPr txBox="1">
            <a:spLocks/>
          </p:cNvSpPr>
          <p:nvPr/>
        </p:nvSpPr>
        <p:spPr>
          <a:xfrm>
            <a:off x="7929048" y="353922"/>
            <a:ext cx="406342"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8</a:t>
            </a:fld>
            <a:endParaRPr lang="ru-RU" sz="2000" dirty="0">
              <a:solidFill>
                <a:srgbClr val="00B2A9"/>
              </a:solidFill>
              <a:latin typeface="Arial"/>
              <a:cs typeface="Arial"/>
            </a:endParaRPr>
          </a:p>
        </p:txBody>
      </p:sp>
      <p:graphicFrame>
        <p:nvGraphicFramePr>
          <p:cNvPr id="10" name="Таблица 9"/>
          <p:cNvGraphicFramePr>
            <a:graphicFrameLocks noGrp="1"/>
          </p:cNvGraphicFramePr>
          <p:nvPr>
            <p:extLst>
              <p:ext uri="{D42A27DB-BD31-4B8C-83A1-F6EECF244321}">
                <p14:modId xmlns:p14="http://schemas.microsoft.com/office/powerpoint/2010/main" xmlns="" val="1470765596"/>
              </p:ext>
            </p:extLst>
          </p:nvPr>
        </p:nvGraphicFramePr>
        <p:xfrm>
          <a:off x="5220" y="895353"/>
          <a:ext cx="8626017" cy="3319793"/>
        </p:xfrm>
        <a:graphic>
          <a:graphicData uri="http://schemas.openxmlformats.org/drawingml/2006/table">
            <a:tbl>
              <a:tblPr/>
              <a:tblGrid>
                <a:gridCol w="2015640">
                  <a:extLst>
                    <a:ext uri="{9D8B030D-6E8A-4147-A177-3AD203B41FA5}">
                      <a16:colId xmlns="" xmlns:a16="http://schemas.microsoft.com/office/drawing/2014/main" val="20000"/>
                    </a:ext>
                  </a:extLst>
                </a:gridCol>
                <a:gridCol w="1549946">
                  <a:extLst>
                    <a:ext uri="{9D8B030D-6E8A-4147-A177-3AD203B41FA5}">
                      <a16:colId xmlns="" xmlns:a16="http://schemas.microsoft.com/office/drawing/2014/main" val="20001"/>
                    </a:ext>
                  </a:extLst>
                </a:gridCol>
                <a:gridCol w="2575541">
                  <a:extLst>
                    <a:ext uri="{9D8B030D-6E8A-4147-A177-3AD203B41FA5}">
                      <a16:colId xmlns="" xmlns:a16="http://schemas.microsoft.com/office/drawing/2014/main" val="20002"/>
                    </a:ext>
                  </a:extLst>
                </a:gridCol>
                <a:gridCol w="2484890">
                  <a:extLst>
                    <a:ext uri="{9D8B030D-6E8A-4147-A177-3AD203B41FA5}">
                      <a16:colId xmlns="" xmlns:a16="http://schemas.microsoft.com/office/drawing/2014/main" val="20003"/>
                    </a:ext>
                  </a:extLst>
                </a:gridCol>
              </a:tblGrid>
              <a:tr h="596647">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ru-RU" sz="2200" b="1" i="0" u="none" strike="noStrike" kern="1200" cap="none" normalizeH="0" baseline="0" dirty="0">
                        <a:ln>
                          <a:noFill/>
                        </a:ln>
                        <a:solidFill>
                          <a:schemeClr val="bg1"/>
                        </a:solidFill>
                        <a:effectLst/>
                        <a:latin typeface="Arial" pitchFamily="34" charset="0"/>
                        <a:ea typeface="+mn-ea"/>
                        <a:cs typeface="Arial" pitchFamily="34" charset="0"/>
                        <a:sym typeface="Arial" charset="0"/>
                      </a:endParaRPr>
                    </a:p>
                  </a:txBody>
                  <a:tcPr marL="8765" marR="8765" marT="657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2A9"/>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0"/>
                  </a:ext>
                </a:extLst>
              </a:tr>
              <a:tr h="9083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800" b="1" i="0" kern="1200" cap="none" dirty="0">
                          <a:solidFill>
                            <a:schemeClr val="accent1">
                              <a:lumMod val="75000"/>
                            </a:schemeClr>
                          </a:solidFill>
                          <a:latin typeface="Arial"/>
                          <a:ea typeface="+mn-ea"/>
                          <a:cs typeface="Arial"/>
                          <a:sym typeface="Arial" charset="0"/>
                        </a:rPr>
                        <a:t>Год</a:t>
                      </a:r>
                    </a:p>
                  </a:txBody>
                  <a:tcPr marL="8765" marR="8765" marT="657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a:solidFill>
                            <a:schemeClr val="accent1">
                              <a:lumMod val="75000"/>
                            </a:schemeClr>
                          </a:solidFill>
                          <a:latin typeface="Arial"/>
                          <a:ea typeface="+mn-ea"/>
                          <a:cs typeface="Arial"/>
                          <a:sym typeface="Arial" charset="0"/>
                        </a:rPr>
                        <a:t>Поданные проекты</a:t>
                      </a:r>
                    </a:p>
                  </a:txBody>
                  <a:tcPr marL="8765" marR="8765" marT="657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a:solidFill>
                            <a:schemeClr val="accent1">
                              <a:lumMod val="75000"/>
                            </a:schemeClr>
                          </a:solidFill>
                          <a:latin typeface="Arial"/>
                          <a:ea typeface="+mn-ea"/>
                          <a:cs typeface="Arial"/>
                          <a:sym typeface="Arial" charset="0"/>
                        </a:rPr>
                        <a:t>Поддержанные проекты</a:t>
                      </a:r>
                    </a:p>
                  </a:txBody>
                  <a:tcPr marL="8765" marR="8765" marT="657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a:solidFill>
                            <a:schemeClr val="accent1">
                              <a:lumMod val="75000"/>
                            </a:schemeClr>
                          </a:solidFill>
                          <a:latin typeface="Arial"/>
                          <a:ea typeface="+mn-ea"/>
                          <a:cs typeface="Arial"/>
                          <a:sym typeface="Arial" charset="0"/>
                        </a:rPr>
                        <a:t>Сумма грантов,            </a:t>
                      </a:r>
                      <a:r>
                        <a:rPr lang="ru-RU" sz="1800" b="1" i="0" kern="1200" cap="none" dirty="0" smtClean="0">
                          <a:solidFill>
                            <a:schemeClr val="accent1">
                              <a:lumMod val="75000"/>
                            </a:schemeClr>
                          </a:solidFill>
                          <a:latin typeface="Arial"/>
                          <a:ea typeface="+mn-ea"/>
                          <a:cs typeface="Arial"/>
                          <a:sym typeface="Arial" charset="0"/>
                        </a:rPr>
                        <a:t>млрд. </a:t>
                      </a:r>
                      <a:r>
                        <a:rPr lang="ru-RU" sz="1800" b="1" i="0" kern="1200" cap="none" dirty="0">
                          <a:solidFill>
                            <a:schemeClr val="accent1">
                              <a:lumMod val="75000"/>
                            </a:schemeClr>
                          </a:solidFill>
                          <a:latin typeface="Arial"/>
                          <a:ea typeface="+mn-ea"/>
                          <a:cs typeface="Arial"/>
                          <a:sym typeface="Arial" charset="0"/>
                        </a:rPr>
                        <a:t>руб.</a:t>
                      </a:r>
                    </a:p>
                  </a:txBody>
                  <a:tcPr marL="8765" marR="8765" marT="6579"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584005">
                <a:tc>
                  <a:txBody>
                    <a:bodyPr/>
                    <a:lstStyle/>
                    <a:p>
                      <a:pPr marL="72000" marR="0" lvl="0" indent="0" algn="l" defTabSz="914400" rtl="0" eaLnBrk="1" fontAlgn="t" latinLnBrk="0" hangingPunct="1">
                        <a:lnSpc>
                          <a:spcPct val="100000"/>
                        </a:lnSpc>
                        <a:spcBef>
                          <a:spcPct val="0"/>
                        </a:spcBef>
                        <a:spcAft>
                          <a:spcPct val="0"/>
                        </a:spcAft>
                        <a:buClrTx/>
                        <a:buSzTx/>
                        <a:buFontTx/>
                        <a:buNone/>
                        <a:tabLst/>
                      </a:pPr>
                      <a:r>
                        <a:rPr lang="ru-RU" sz="1800" b="1" i="0" kern="1200" cap="none" dirty="0">
                          <a:solidFill>
                            <a:schemeClr val="accent1">
                              <a:lumMod val="75000"/>
                            </a:schemeClr>
                          </a:solidFill>
                          <a:latin typeface="Arial"/>
                          <a:ea typeface="+mn-ea"/>
                          <a:cs typeface="Arial"/>
                          <a:sym typeface="Arial" charset="0"/>
                        </a:rPr>
                        <a:t>2016 (1-4 конкурс)</a:t>
                      </a:r>
                    </a:p>
                  </a:txBody>
                  <a:tcPr marL="9001" marR="9001"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a:solidFill>
                            <a:schemeClr val="accent1">
                              <a:lumMod val="75000"/>
                            </a:schemeClr>
                          </a:solidFill>
                          <a:latin typeface="Arial"/>
                          <a:ea typeface="+mn-ea"/>
                          <a:cs typeface="Arial"/>
                          <a:sym typeface="Arial" charset="0"/>
                        </a:rPr>
                        <a:t>15 704</a:t>
                      </a:r>
                    </a:p>
                  </a:txBody>
                  <a:tcPr marL="9001" marR="9001"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a:solidFill>
                            <a:schemeClr val="accent1">
                              <a:lumMod val="75000"/>
                            </a:schemeClr>
                          </a:solidFill>
                          <a:latin typeface="Arial"/>
                          <a:ea typeface="+mn-ea"/>
                          <a:cs typeface="Arial"/>
                          <a:sym typeface="Arial" charset="0"/>
                        </a:rPr>
                        <a:t>1 581</a:t>
                      </a:r>
                    </a:p>
                  </a:txBody>
                  <a:tcPr marL="9001" marR="9001"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smtClean="0">
                          <a:solidFill>
                            <a:schemeClr val="accent1">
                              <a:lumMod val="75000"/>
                            </a:schemeClr>
                          </a:solidFill>
                          <a:latin typeface="Arial"/>
                          <a:ea typeface="+mn-ea"/>
                          <a:cs typeface="Arial"/>
                          <a:sym typeface="Arial" charset="0"/>
                        </a:rPr>
                        <a:t>4,</a:t>
                      </a:r>
                      <a:r>
                        <a:rPr lang="ru-RU" sz="1800" b="1" i="0" kern="1200" cap="none" baseline="0" dirty="0" smtClean="0">
                          <a:solidFill>
                            <a:schemeClr val="accent1">
                              <a:lumMod val="75000"/>
                            </a:schemeClr>
                          </a:solidFill>
                          <a:latin typeface="Arial"/>
                          <a:ea typeface="+mn-ea"/>
                          <a:cs typeface="Arial"/>
                          <a:sym typeface="Arial" charset="0"/>
                        </a:rPr>
                        <a:t>6</a:t>
                      </a:r>
                      <a:endParaRPr lang="ru-RU" sz="1800" b="1" i="0" kern="1200" cap="none" dirty="0">
                        <a:solidFill>
                          <a:schemeClr val="accent1">
                            <a:lumMod val="75000"/>
                          </a:schemeClr>
                        </a:solidFill>
                        <a:latin typeface="Arial"/>
                        <a:ea typeface="+mn-ea"/>
                        <a:cs typeface="Arial"/>
                        <a:sym typeface="Arial" charset="0"/>
                      </a:endParaRPr>
                    </a:p>
                  </a:txBody>
                  <a:tcPr marL="9001" marR="81007"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584005">
                <a:tc>
                  <a:txBody>
                    <a:bodyPr/>
                    <a:lstStyle/>
                    <a:p>
                      <a:pPr marL="72000" marR="0" lvl="0" indent="0" algn="l" defTabSz="914400" rtl="0" eaLnBrk="1" fontAlgn="t" latinLnBrk="0" hangingPunct="1">
                        <a:lnSpc>
                          <a:spcPct val="100000"/>
                        </a:lnSpc>
                        <a:spcBef>
                          <a:spcPct val="0"/>
                        </a:spcBef>
                        <a:spcAft>
                          <a:spcPct val="0"/>
                        </a:spcAft>
                        <a:buClrTx/>
                        <a:buSzTx/>
                        <a:buFontTx/>
                        <a:buNone/>
                        <a:tabLst/>
                      </a:pPr>
                      <a:r>
                        <a:rPr lang="ru-RU" sz="1800" b="1" i="0" kern="1200" cap="none" dirty="0">
                          <a:solidFill>
                            <a:schemeClr val="accent1">
                              <a:lumMod val="75000"/>
                            </a:schemeClr>
                          </a:solidFill>
                          <a:latin typeface="Arial"/>
                          <a:ea typeface="+mn-ea"/>
                          <a:cs typeface="Arial"/>
                          <a:sym typeface="Arial" charset="0"/>
                        </a:rPr>
                        <a:t>2017 (1-2 конкурс)</a:t>
                      </a:r>
                    </a:p>
                  </a:txBody>
                  <a:tcPr marL="9001" marR="9001"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a:solidFill>
                            <a:schemeClr val="accent1">
                              <a:lumMod val="75000"/>
                            </a:schemeClr>
                          </a:solidFill>
                          <a:latin typeface="Arial"/>
                          <a:ea typeface="+mn-ea"/>
                          <a:cs typeface="Arial"/>
                          <a:sym typeface="Arial" charset="0"/>
                        </a:rPr>
                        <a:t>16 166</a:t>
                      </a:r>
                    </a:p>
                  </a:txBody>
                  <a:tcPr marL="9001" marR="9001"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a:solidFill>
                            <a:schemeClr val="accent1">
                              <a:lumMod val="75000"/>
                            </a:schemeClr>
                          </a:solidFill>
                          <a:latin typeface="Arial"/>
                          <a:ea typeface="+mn-ea"/>
                          <a:cs typeface="Arial"/>
                          <a:sym typeface="Arial" charset="0"/>
                        </a:rPr>
                        <a:t>3 213</a:t>
                      </a:r>
                    </a:p>
                    <a:p>
                      <a:pPr marL="0" marR="0" lvl="0" indent="0" algn="ctr" defTabSz="914400" rtl="0" eaLnBrk="1" fontAlgn="ctr" latinLnBrk="0" hangingPunct="1">
                        <a:lnSpc>
                          <a:spcPct val="100000"/>
                        </a:lnSpc>
                        <a:spcBef>
                          <a:spcPct val="0"/>
                        </a:spcBef>
                        <a:spcAft>
                          <a:spcPct val="0"/>
                        </a:spcAft>
                        <a:buClrTx/>
                        <a:buSzTx/>
                        <a:buFontTx/>
                        <a:buNone/>
                        <a:tabLst/>
                      </a:pPr>
                      <a:r>
                        <a:rPr lang="ru-RU" sz="1200" b="1" i="0" kern="1200" cap="none" dirty="0">
                          <a:solidFill>
                            <a:schemeClr val="accent1">
                              <a:lumMod val="75000"/>
                            </a:schemeClr>
                          </a:solidFill>
                          <a:latin typeface="Arial"/>
                          <a:ea typeface="+mn-ea"/>
                          <a:cs typeface="Arial"/>
                          <a:sym typeface="Arial" charset="0"/>
                        </a:rPr>
                        <a:t>(из них 83,86 % - региональные организации)</a:t>
                      </a:r>
                    </a:p>
                  </a:txBody>
                  <a:tcPr marL="9001" marR="9001"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smtClean="0">
                          <a:solidFill>
                            <a:schemeClr val="accent1">
                              <a:lumMod val="75000"/>
                            </a:schemeClr>
                          </a:solidFill>
                          <a:latin typeface="Arial"/>
                          <a:ea typeface="+mn-ea"/>
                          <a:cs typeface="Arial"/>
                          <a:sym typeface="Arial" charset="0"/>
                        </a:rPr>
                        <a:t>6,7</a:t>
                      </a:r>
                      <a:endParaRPr lang="ru-RU" sz="1800" b="1" i="0" kern="1200" cap="none" dirty="0">
                        <a:solidFill>
                          <a:schemeClr val="accent1">
                            <a:lumMod val="75000"/>
                          </a:schemeClr>
                        </a:solidFill>
                        <a:latin typeface="Arial"/>
                        <a:ea typeface="+mn-ea"/>
                        <a:cs typeface="Arial"/>
                        <a:sym typeface="Arial" charset="0"/>
                      </a:endParaRPr>
                    </a:p>
                  </a:txBody>
                  <a:tcPr marL="9001" marR="81007"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584005">
                <a:tc>
                  <a:txBody>
                    <a:bodyPr/>
                    <a:lstStyle/>
                    <a:p>
                      <a:pPr marL="72000" marR="0" lvl="0" indent="0" algn="l" defTabSz="914400" rtl="0" eaLnBrk="1" fontAlgn="t" latinLnBrk="0" hangingPunct="1">
                        <a:lnSpc>
                          <a:spcPct val="100000"/>
                        </a:lnSpc>
                        <a:spcBef>
                          <a:spcPct val="0"/>
                        </a:spcBef>
                        <a:spcAft>
                          <a:spcPct val="0"/>
                        </a:spcAft>
                        <a:buClrTx/>
                        <a:buSzTx/>
                        <a:buFontTx/>
                        <a:buNone/>
                        <a:tabLst/>
                      </a:pPr>
                      <a:r>
                        <a:rPr lang="ru-RU" sz="1800" b="1" i="0" kern="1200" cap="none" dirty="0" smtClean="0">
                          <a:solidFill>
                            <a:schemeClr val="accent1">
                              <a:lumMod val="75000"/>
                            </a:schemeClr>
                          </a:solidFill>
                          <a:latin typeface="Arial"/>
                          <a:ea typeface="+mn-ea"/>
                          <a:cs typeface="Arial"/>
                          <a:sym typeface="Arial" charset="0"/>
                        </a:rPr>
                        <a:t>2018 (1-2</a:t>
                      </a:r>
                      <a:r>
                        <a:rPr lang="ru-RU" sz="1800" b="1" i="0" kern="1200" cap="none" baseline="0" dirty="0" smtClean="0">
                          <a:solidFill>
                            <a:schemeClr val="accent1">
                              <a:lumMod val="75000"/>
                            </a:schemeClr>
                          </a:solidFill>
                          <a:latin typeface="Arial"/>
                          <a:ea typeface="+mn-ea"/>
                          <a:cs typeface="Arial"/>
                          <a:sym typeface="Arial" charset="0"/>
                        </a:rPr>
                        <a:t> конкурс)</a:t>
                      </a:r>
                      <a:endParaRPr lang="ru-RU" sz="1800" b="1" i="0" kern="1200" cap="none" dirty="0">
                        <a:solidFill>
                          <a:schemeClr val="accent1">
                            <a:lumMod val="75000"/>
                          </a:schemeClr>
                        </a:solidFill>
                        <a:latin typeface="Arial"/>
                        <a:ea typeface="+mn-ea"/>
                        <a:cs typeface="Arial"/>
                        <a:sym typeface="Arial" charset="0"/>
                      </a:endParaRPr>
                    </a:p>
                  </a:txBody>
                  <a:tcPr marL="9001" marR="9001"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smtClean="0">
                          <a:solidFill>
                            <a:schemeClr val="accent1">
                              <a:lumMod val="75000"/>
                            </a:schemeClr>
                          </a:solidFill>
                          <a:latin typeface="Arial"/>
                          <a:ea typeface="+mn-ea"/>
                          <a:cs typeface="Arial"/>
                          <a:sym typeface="Arial" charset="0"/>
                        </a:rPr>
                        <a:t>19 018</a:t>
                      </a:r>
                      <a:endParaRPr lang="ru-RU" sz="1800" b="1" i="0" kern="1200" cap="none" dirty="0">
                        <a:solidFill>
                          <a:schemeClr val="accent1">
                            <a:lumMod val="75000"/>
                          </a:schemeClr>
                        </a:solidFill>
                        <a:latin typeface="Arial"/>
                        <a:ea typeface="+mn-ea"/>
                        <a:cs typeface="Arial"/>
                        <a:sym typeface="Arial" charset="0"/>
                      </a:endParaRPr>
                    </a:p>
                  </a:txBody>
                  <a:tcPr marL="9001" marR="9001"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smtClean="0">
                          <a:solidFill>
                            <a:schemeClr val="accent1">
                              <a:lumMod val="75000"/>
                            </a:schemeClr>
                          </a:solidFill>
                          <a:latin typeface="Arial"/>
                          <a:ea typeface="+mn-ea"/>
                          <a:cs typeface="Arial"/>
                          <a:sym typeface="Arial" charset="0"/>
                        </a:rPr>
                        <a:t>3573</a:t>
                      </a:r>
                      <a:endParaRPr lang="ru-RU" sz="1800" b="1" i="0" kern="1200" cap="none" dirty="0">
                        <a:solidFill>
                          <a:schemeClr val="accent1">
                            <a:lumMod val="75000"/>
                          </a:schemeClr>
                        </a:solidFill>
                        <a:latin typeface="Arial"/>
                        <a:ea typeface="+mn-ea"/>
                        <a:cs typeface="Arial"/>
                        <a:sym typeface="Arial" charset="0"/>
                      </a:endParaRPr>
                    </a:p>
                  </a:txBody>
                  <a:tcPr marL="9001" marR="9001"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800" b="1" i="0" kern="1200" cap="none" dirty="0" smtClean="0">
                          <a:solidFill>
                            <a:schemeClr val="accent1">
                              <a:lumMod val="75000"/>
                            </a:schemeClr>
                          </a:solidFill>
                          <a:latin typeface="Arial"/>
                          <a:ea typeface="+mn-ea"/>
                          <a:cs typeface="Arial"/>
                          <a:sym typeface="Arial" charset="0"/>
                        </a:rPr>
                        <a:t>7</a:t>
                      </a:r>
                      <a:r>
                        <a:rPr lang="ru-RU" sz="1800" b="1" i="0" kern="1200" cap="none" baseline="0" dirty="0" smtClean="0">
                          <a:solidFill>
                            <a:schemeClr val="accent1">
                              <a:lumMod val="75000"/>
                            </a:schemeClr>
                          </a:solidFill>
                          <a:latin typeface="Arial"/>
                          <a:ea typeface="+mn-ea"/>
                          <a:cs typeface="Arial"/>
                          <a:sym typeface="Arial" charset="0"/>
                        </a:rPr>
                        <a:t>,8</a:t>
                      </a:r>
                      <a:endParaRPr lang="ru-RU" sz="1800" b="1" i="0" kern="1200" cap="none" dirty="0">
                        <a:solidFill>
                          <a:schemeClr val="accent1">
                            <a:lumMod val="75000"/>
                          </a:schemeClr>
                        </a:solidFill>
                        <a:latin typeface="Arial"/>
                        <a:ea typeface="+mn-ea"/>
                        <a:cs typeface="Arial"/>
                        <a:sym typeface="Arial" charset="0"/>
                      </a:endParaRPr>
                    </a:p>
                  </a:txBody>
                  <a:tcPr marL="9001" marR="81007" marT="675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555338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356232" y="236110"/>
            <a:ext cx="8675975" cy="609599"/>
          </a:xfrm>
        </p:spPr>
        <p:txBody>
          <a:bodyPr/>
          <a:lstStyle/>
          <a:p>
            <a:pPr algn="ctr">
              <a:spcBef>
                <a:spcPct val="0"/>
              </a:spcBef>
            </a:pPr>
            <a:r>
              <a:rPr lang="ru-RU" dirty="0">
                <a:solidFill>
                  <a:schemeClr val="accent1"/>
                </a:solidFill>
                <a:latin typeface="Geometria" pitchFamily="34" charset="-52"/>
              </a:rPr>
              <a:t>Документы стратегического планирования</a:t>
            </a:r>
          </a:p>
        </p:txBody>
      </p:sp>
      <p:grpSp>
        <p:nvGrpSpPr>
          <p:cNvPr id="19459" name="Группа 2"/>
          <p:cNvGrpSpPr>
            <a:grpSpLocks/>
          </p:cNvGrpSpPr>
          <p:nvPr/>
        </p:nvGrpSpPr>
        <p:grpSpPr bwMode="auto">
          <a:xfrm>
            <a:off x="600076" y="790574"/>
            <a:ext cx="7496174" cy="1846660"/>
            <a:chOff x="634821" y="965134"/>
            <a:chExt cx="7932427" cy="1679570"/>
          </a:xfrm>
          <a:solidFill>
            <a:srgbClr val="EBF7FF"/>
          </a:solidFill>
        </p:grpSpPr>
        <p:sp>
          <p:nvSpPr>
            <p:cNvPr id="6" name="Прямоугольник с двумя скругленными противолежащими углами 5"/>
            <p:cNvSpPr/>
            <p:nvPr/>
          </p:nvSpPr>
          <p:spPr>
            <a:xfrm>
              <a:off x="882437" y="1203598"/>
              <a:ext cx="7343476" cy="1439842"/>
            </a:xfrm>
            <a:prstGeom prst="round2DiagRect">
              <a:avLst/>
            </a:prstGeom>
            <a:grp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ru-RU">
                <a:solidFill>
                  <a:prstClr val="white"/>
                </a:solidFill>
              </a:endParaRPr>
            </a:p>
          </p:txBody>
        </p:sp>
        <p:sp>
          <p:nvSpPr>
            <p:cNvPr id="19464" name="Прямоугольник 6"/>
            <p:cNvSpPr>
              <a:spLocks noChangeArrowheads="1"/>
            </p:cNvSpPr>
            <p:nvPr/>
          </p:nvSpPr>
          <p:spPr bwMode="auto">
            <a:xfrm>
              <a:off x="634821" y="965134"/>
              <a:ext cx="7932427" cy="1679570"/>
            </a:xfrm>
            <a:prstGeom prst="rect">
              <a:avLst/>
            </a:prstGeom>
            <a:solidFill>
              <a:schemeClr val="bg1"/>
            </a:solidFill>
            <a:ln w="9525">
              <a:noFill/>
              <a:miter lim="800000"/>
              <a:headEnd/>
              <a:tailEnd/>
            </a:ln>
            <a:extLst/>
          </p:spPr>
          <p:txBody>
            <a:bodyPr wrap="square">
              <a:spAutoFit/>
            </a:bodyPr>
            <a:lstStyle/>
            <a:p>
              <a:pPr algn="ctr"/>
              <a:r>
                <a:rPr lang="ru-RU" sz="1800" b="1" dirty="0">
                  <a:solidFill>
                    <a:schemeClr val="accent1">
                      <a:lumMod val="75000"/>
                    </a:schemeClr>
                  </a:solidFill>
                  <a:latin typeface="Arial"/>
                  <a:cs typeface="Arial"/>
                </a:rPr>
                <a:t>1. Комплекс мер</a:t>
              </a:r>
              <a:r>
                <a:rPr lang="ru-RU" b="1" dirty="0">
                  <a:solidFill>
                    <a:schemeClr val="accent1">
                      <a:lumMod val="75000"/>
                    </a:schemeClr>
                  </a:solidFill>
                  <a:latin typeface="Arial"/>
                  <a:cs typeface="Arial"/>
                </a:rPr>
                <a:t>, </a:t>
              </a:r>
            </a:p>
            <a:p>
              <a:pPr algn="ctr"/>
              <a:r>
                <a:rPr lang="ru-RU" dirty="0">
                  <a:solidFill>
                    <a:schemeClr val="accent1">
                      <a:lumMod val="75000"/>
                    </a:schemeClr>
                  </a:solidFill>
                  <a:latin typeface="Arial"/>
                  <a:cs typeface="Arial"/>
                </a:rPr>
                <a:t>направленных на обеспечение поэтапного доступа СО НКО, осуществляющих деятельность в социальной сфере, к бюджетным средствам, выделяемым на предоставление социальных услуг населению, на 2016 - 2020 годы </a:t>
              </a:r>
            </a:p>
            <a:p>
              <a:pPr algn="ctr"/>
              <a:r>
                <a:rPr lang="ru-RU" dirty="0">
                  <a:solidFill>
                    <a:schemeClr val="accent1">
                      <a:lumMod val="75000"/>
                    </a:schemeClr>
                  </a:solidFill>
                  <a:latin typeface="Arial"/>
                  <a:cs typeface="Arial"/>
                </a:rPr>
                <a:t>Поручение Правительства Российской Федерации от 23 мая 2016 г. №3468п-п44</a:t>
              </a:r>
            </a:p>
          </p:txBody>
        </p:sp>
      </p:grpSp>
      <p:grpSp>
        <p:nvGrpSpPr>
          <p:cNvPr id="19460" name="Группа 3"/>
          <p:cNvGrpSpPr>
            <a:grpSpLocks/>
          </p:cNvGrpSpPr>
          <p:nvPr/>
        </p:nvGrpSpPr>
        <p:grpSpPr bwMode="auto">
          <a:xfrm>
            <a:off x="276227" y="2755045"/>
            <a:ext cx="7953374" cy="1881461"/>
            <a:chOff x="774225" y="2796158"/>
            <a:chExt cx="7527699" cy="2079848"/>
          </a:xfrm>
        </p:grpSpPr>
        <p:sp>
          <p:nvSpPr>
            <p:cNvPr id="9" name="Прямоугольник с двумя скругленными противолежащими углами 8"/>
            <p:cNvSpPr/>
            <p:nvPr/>
          </p:nvSpPr>
          <p:spPr>
            <a:xfrm>
              <a:off x="774225" y="2796158"/>
              <a:ext cx="7343476" cy="2079848"/>
            </a:xfrm>
            <a:prstGeom prst="round2DiagRect">
              <a:avLst/>
            </a:prstGeom>
            <a:noFill/>
            <a:ln w="22225">
              <a:solidFill>
                <a:srgbClr val="0077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ru-RU">
                <a:solidFill>
                  <a:prstClr val="white"/>
                </a:solidFill>
              </a:endParaRPr>
            </a:p>
          </p:txBody>
        </p:sp>
        <p:sp>
          <p:nvSpPr>
            <p:cNvPr id="19462" name="Прямоугольник 9"/>
            <p:cNvSpPr>
              <a:spLocks noChangeArrowheads="1"/>
            </p:cNvSpPr>
            <p:nvPr/>
          </p:nvSpPr>
          <p:spPr bwMode="auto">
            <a:xfrm>
              <a:off x="971599" y="2796158"/>
              <a:ext cx="7330325" cy="1939307"/>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p>
              <a:pPr algn="ctr"/>
              <a:r>
                <a:rPr lang="ru-RU" sz="1800" b="1" dirty="0">
                  <a:solidFill>
                    <a:schemeClr val="accent1">
                      <a:lumMod val="75000"/>
                    </a:schemeClr>
                  </a:solidFill>
                  <a:latin typeface="Arial"/>
                  <a:cs typeface="Arial"/>
                </a:rPr>
                <a:t>2. Дорожная карта </a:t>
              </a:r>
            </a:p>
            <a:p>
              <a:pPr algn="ctr"/>
              <a:r>
                <a:rPr lang="ru-RU" sz="1800" dirty="0">
                  <a:solidFill>
                    <a:schemeClr val="accent1">
                      <a:lumMod val="75000"/>
                    </a:schemeClr>
                  </a:solidFill>
                  <a:latin typeface="Arial"/>
                  <a:cs typeface="Arial"/>
                </a:rPr>
                <a:t>«Поддержка доступа негосударственных организаций к предоставлению услуг в социальной сфере» </a:t>
              </a:r>
            </a:p>
            <a:p>
              <a:pPr algn="ctr"/>
              <a:endParaRPr lang="ru-RU" sz="1800" dirty="0">
                <a:solidFill>
                  <a:schemeClr val="accent1">
                    <a:lumMod val="75000"/>
                  </a:schemeClr>
                </a:solidFill>
                <a:latin typeface="Arial"/>
                <a:cs typeface="Arial"/>
              </a:endParaRPr>
            </a:p>
            <a:p>
              <a:pPr algn="ctr"/>
              <a:r>
                <a:rPr lang="ru-RU" sz="1800" dirty="0">
                  <a:solidFill>
                    <a:schemeClr val="accent1">
                      <a:lumMod val="75000"/>
                    </a:schemeClr>
                  </a:solidFill>
                  <a:latin typeface="Arial"/>
                  <a:cs typeface="Arial"/>
                </a:rPr>
                <a:t>Распоряжение Правительства Российской Федерации </a:t>
              </a:r>
            </a:p>
            <a:p>
              <a:pPr algn="ctr"/>
              <a:r>
                <a:rPr lang="ru-RU" sz="1800" dirty="0">
                  <a:solidFill>
                    <a:schemeClr val="accent1">
                      <a:lumMod val="75000"/>
                    </a:schemeClr>
                  </a:solidFill>
                  <a:latin typeface="Arial"/>
                  <a:cs typeface="Arial"/>
                </a:rPr>
                <a:t>от 8 июня 2016 г. № 1144-р</a:t>
              </a:r>
            </a:p>
          </p:txBody>
        </p:sp>
      </p:grpSp>
      <p:sp>
        <p:nvSpPr>
          <p:cNvPr id="10" name="Номер слайда 3"/>
          <p:cNvSpPr txBox="1">
            <a:spLocks/>
          </p:cNvSpPr>
          <p:nvPr/>
        </p:nvSpPr>
        <p:spPr>
          <a:xfrm>
            <a:off x="7929048" y="353922"/>
            <a:ext cx="406342" cy="258968"/>
          </a:xfrm>
          <a:prstGeom prst="rect">
            <a:avLst/>
          </a:prstGeom>
        </p:spPr>
        <p:txBody>
          <a:bodyPr/>
          <a:lstStyle>
            <a:defPPr>
              <a:defRPr lang="ru-RU"/>
            </a:defPPr>
            <a:lvl1pPr marL="0" algn="l" defTabSz="411480" rtl="0" eaLnBrk="1" latinLnBrk="0" hangingPunct="1">
              <a:defRPr sz="1600" kern="1200">
                <a:solidFill>
                  <a:schemeClr val="tx1"/>
                </a:solidFill>
                <a:latin typeface="+mn-lt"/>
                <a:ea typeface="+mn-ea"/>
                <a:cs typeface="+mn-cs"/>
              </a:defRPr>
            </a:lvl1pPr>
            <a:lvl2pPr marL="411480" algn="l" defTabSz="411480" rtl="0" eaLnBrk="1" latinLnBrk="0" hangingPunct="1">
              <a:defRPr sz="1600" kern="1200">
                <a:solidFill>
                  <a:schemeClr val="tx1"/>
                </a:solidFill>
                <a:latin typeface="+mn-lt"/>
                <a:ea typeface="+mn-ea"/>
                <a:cs typeface="+mn-cs"/>
              </a:defRPr>
            </a:lvl2pPr>
            <a:lvl3pPr marL="822960" algn="l" defTabSz="411480" rtl="0" eaLnBrk="1" latinLnBrk="0" hangingPunct="1">
              <a:defRPr sz="1600" kern="1200">
                <a:solidFill>
                  <a:schemeClr val="tx1"/>
                </a:solidFill>
                <a:latin typeface="+mn-lt"/>
                <a:ea typeface="+mn-ea"/>
                <a:cs typeface="+mn-cs"/>
              </a:defRPr>
            </a:lvl3pPr>
            <a:lvl4pPr marL="1234440" algn="l" defTabSz="411480" rtl="0" eaLnBrk="1" latinLnBrk="0" hangingPunct="1">
              <a:defRPr sz="1600" kern="1200">
                <a:solidFill>
                  <a:schemeClr val="tx1"/>
                </a:solidFill>
                <a:latin typeface="+mn-lt"/>
                <a:ea typeface="+mn-ea"/>
                <a:cs typeface="+mn-cs"/>
              </a:defRPr>
            </a:lvl4pPr>
            <a:lvl5pPr marL="1645920" algn="l" defTabSz="411480" rtl="0" eaLnBrk="1" latinLnBrk="0" hangingPunct="1">
              <a:defRPr sz="1600" kern="1200">
                <a:solidFill>
                  <a:schemeClr val="tx1"/>
                </a:solidFill>
                <a:latin typeface="+mn-lt"/>
                <a:ea typeface="+mn-ea"/>
                <a:cs typeface="+mn-cs"/>
              </a:defRPr>
            </a:lvl5pPr>
            <a:lvl6pPr marL="2057400" algn="l" defTabSz="411480" rtl="0" eaLnBrk="1" latinLnBrk="0" hangingPunct="1">
              <a:defRPr sz="1600" kern="1200">
                <a:solidFill>
                  <a:schemeClr val="tx1"/>
                </a:solidFill>
                <a:latin typeface="+mn-lt"/>
                <a:ea typeface="+mn-ea"/>
                <a:cs typeface="+mn-cs"/>
              </a:defRPr>
            </a:lvl6pPr>
            <a:lvl7pPr marL="2468880" algn="l" defTabSz="411480" rtl="0" eaLnBrk="1" latinLnBrk="0" hangingPunct="1">
              <a:defRPr sz="1600" kern="1200">
                <a:solidFill>
                  <a:schemeClr val="tx1"/>
                </a:solidFill>
                <a:latin typeface="+mn-lt"/>
                <a:ea typeface="+mn-ea"/>
                <a:cs typeface="+mn-cs"/>
              </a:defRPr>
            </a:lvl7pPr>
            <a:lvl8pPr marL="2880360" algn="l" defTabSz="411480" rtl="0" eaLnBrk="1" latinLnBrk="0" hangingPunct="1">
              <a:defRPr sz="1600" kern="1200">
                <a:solidFill>
                  <a:schemeClr val="tx1"/>
                </a:solidFill>
                <a:latin typeface="+mn-lt"/>
                <a:ea typeface="+mn-ea"/>
                <a:cs typeface="+mn-cs"/>
              </a:defRPr>
            </a:lvl8pPr>
            <a:lvl9pPr marL="3291840" algn="l" defTabSz="411480" rtl="0" eaLnBrk="1" latinLnBrk="0" hangingPunct="1">
              <a:defRPr sz="1600" kern="1200">
                <a:solidFill>
                  <a:schemeClr val="tx1"/>
                </a:solidFill>
                <a:latin typeface="+mn-lt"/>
                <a:ea typeface="+mn-ea"/>
                <a:cs typeface="+mn-cs"/>
              </a:defRPr>
            </a:lvl9pPr>
          </a:lstStyle>
          <a:p>
            <a:pPr algn="r"/>
            <a:fld id="{AA83A2C4-EAEE-0541-80F0-7D439BD8E73A}" type="slidenum">
              <a:rPr lang="ru-RU" sz="2000">
                <a:solidFill>
                  <a:srgbClr val="00B2A9"/>
                </a:solidFill>
                <a:latin typeface="Arial"/>
                <a:cs typeface="Arial"/>
              </a:rPr>
              <a:pPr algn="r"/>
              <a:t>9</a:t>
            </a:fld>
            <a:endParaRPr lang="ru-RU" sz="2000" dirty="0">
              <a:solidFill>
                <a:srgbClr val="00B2A9"/>
              </a:solidFill>
              <a:latin typeface="Arial"/>
              <a:cs typeface="Arial"/>
            </a:endParaRPr>
          </a:p>
        </p:txBody>
      </p:sp>
      <p:grpSp>
        <p:nvGrpSpPr>
          <p:cNvPr id="11" name="Группа 3"/>
          <p:cNvGrpSpPr>
            <a:grpSpLocks/>
          </p:cNvGrpSpPr>
          <p:nvPr/>
        </p:nvGrpSpPr>
        <p:grpSpPr bwMode="auto">
          <a:xfrm>
            <a:off x="276226" y="754386"/>
            <a:ext cx="7953376" cy="1881461"/>
            <a:chOff x="774225" y="2796158"/>
            <a:chExt cx="7401486" cy="2079848"/>
          </a:xfrm>
        </p:grpSpPr>
        <p:sp>
          <p:nvSpPr>
            <p:cNvPr id="12" name="Прямоугольник с двумя скругленными противолежащими углами 11"/>
            <p:cNvSpPr/>
            <p:nvPr/>
          </p:nvSpPr>
          <p:spPr>
            <a:xfrm>
              <a:off x="774225" y="2796158"/>
              <a:ext cx="7343476" cy="2079848"/>
            </a:xfrm>
            <a:prstGeom prst="round2DiagRect">
              <a:avLst/>
            </a:prstGeom>
            <a:noFill/>
            <a:ln w="22225">
              <a:solidFill>
                <a:srgbClr val="0077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ru-RU">
                <a:solidFill>
                  <a:prstClr val="white"/>
                </a:solidFill>
              </a:endParaRPr>
            </a:p>
          </p:txBody>
        </p:sp>
        <p:sp>
          <p:nvSpPr>
            <p:cNvPr id="13" name="Прямоугольник 9"/>
            <p:cNvSpPr>
              <a:spLocks noChangeArrowheads="1"/>
            </p:cNvSpPr>
            <p:nvPr/>
          </p:nvSpPr>
          <p:spPr bwMode="auto">
            <a:xfrm>
              <a:off x="971600" y="2796158"/>
              <a:ext cx="7204111" cy="408275"/>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p>
              <a:pPr algn="ctr"/>
              <a:endParaRPr lang="ru-RU" sz="1800" dirty="0">
                <a:solidFill>
                  <a:schemeClr val="accent1">
                    <a:lumMod val="75000"/>
                  </a:schemeClr>
                </a:solidFill>
                <a:latin typeface="Arial"/>
                <a:cs typeface="Arial"/>
              </a:endParaRPr>
            </a:p>
          </p:txBody>
        </p:sp>
      </p:grpSp>
    </p:spTree>
    <p:extLst>
      <p:ext uri="{BB962C8B-B14F-4D97-AF65-F5344CB8AC3E}">
        <p14:creationId xmlns:p14="http://schemas.microsoft.com/office/powerpoint/2010/main" xmlns="" val="24822972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7C8"/>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7C8"/>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3667</TotalTime>
  <Words>2571</Words>
  <Application>Microsoft Office PowerPoint</Application>
  <PresentationFormat>Произвольный</PresentationFormat>
  <Paragraphs>433</Paragraphs>
  <Slides>25</Slides>
  <Notes>12</Notes>
  <HiddenSlides>0</HiddenSlides>
  <MMClips>0</MMClips>
  <ScaleCrop>false</ScaleCrop>
  <HeadingPairs>
    <vt:vector size="4" baseType="variant">
      <vt:variant>
        <vt:lpstr>Тема</vt:lpstr>
      </vt:variant>
      <vt:variant>
        <vt:i4>2</vt:i4>
      </vt:variant>
      <vt:variant>
        <vt:lpstr>Заголовки слайдов</vt:lpstr>
      </vt:variant>
      <vt:variant>
        <vt:i4>25</vt:i4>
      </vt:variant>
    </vt:vector>
  </HeadingPairs>
  <TitlesOfParts>
    <vt:vector size="27" baseType="lpstr">
      <vt:lpstr>Тема Office</vt:lpstr>
      <vt:lpstr>1_Тема Office</vt:lpstr>
      <vt:lpstr>Слайд 1</vt:lpstr>
      <vt:lpstr>Слайд 2</vt:lpstr>
      <vt:lpstr>Слайд 3</vt:lpstr>
      <vt:lpstr>Слайд 4</vt:lpstr>
      <vt:lpstr>Слайд 5</vt:lpstr>
      <vt:lpstr>Слайд 6</vt:lpstr>
      <vt:lpstr>Слайд 7</vt:lpstr>
      <vt:lpstr>Слайд 8</vt:lpstr>
      <vt:lpstr>Документы стратегического планирования</vt:lpstr>
      <vt:lpstr>Ключевая задача</vt:lpstr>
      <vt:lpstr>Слайд 11</vt:lpstr>
      <vt:lpstr>Слайд 12</vt:lpstr>
      <vt:lpstr>Слайд 13</vt:lpstr>
      <vt:lpstr>Подготовка методических материалов </vt:lpstr>
      <vt:lpstr>Рейтинг субъектов Российской Федерации  </vt:lpstr>
      <vt:lpstr>Показатели рейтинга с учетом коррекций</vt:lpstr>
      <vt:lpstr>Показатели рейтинга с учетом коррекций</vt:lpstr>
      <vt:lpstr>Дополнительные коррекции по отношению  к показателям Распоряжения</vt:lpstr>
      <vt:lpstr>Рейтинг субъектов РФ по показателям (масштабированная шкала до 100)</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Test Tester</dc:creator>
  <cp:lastModifiedBy>User</cp:lastModifiedBy>
  <cp:revision>369</cp:revision>
  <cp:lastPrinted>2017-12-14T21:04:52Z</cp:lastPrinted>
  <dcterms:created xsi:type="dcterms:W3CDTF">2017-03-17T15:04:39Z</dcterms:created>
  <dcterms:modified xsi:type="dcterms:W3CDTF">2018-11-29T05:41:00Z</dcterms:modified>
</cp:coreProperties>
</file>